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4"/>
  </p:handoutMasterIdLst>
  <p:sldIdLst>
    <p:sldId id="256" r:id="rId3"/>
    <p:sldId id="257" r:id="rId5"/>
    <p:sldId id="306" r:id="rId6"/>
    <p:sldId id="258" r:id="rId7"/>
    <p:sldId id="259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84" r:id="rId21"/>
    <p:sldId id="274" r:id="rId22"/>
    <p:sldId id="275" r:id="rId23"/>
    <p:sldId id="276" r:id="rId24"/>
    <p:sldId id="277" r:id="rId25"/>
    <p:sldId id="279" r:id="rId26"/>
    <p:sldId id="270" r:id="rId27"/>
    <p:sldId id="294" r:id="rId28"/>
    <p:sldId id="295" r:id="rId29"/>
    <p:sldId id="285" r:id="rId30"/>
    <p:sldId id="286" r:id="rId31"/>
    <p:sldId id="293" r:id="rId32"/>
    <p:sldId id="299" r:id="rId33"/>
    <p:sldId id="302" r:id="rId34"/>
    <p:sldId id="301" r:id="rId35"/>
    <p:sldId id="303" r:id="rId36"/>
    <p:sldId id="309" r:id="rId37"/>
    <p:sldId id="310" r:id="rId38"/>
    <p:sldId id="280" r:id="rId39"/>
    <p:sldId id="307" r:id="rId40"/>
    <p:sldId id="308" r:id="rId41"/>
    <p:sldId id="305" r:id="rId42"/>
    <p:sldId id="311" r:id="rId43"/>
    <p:sldId id="312" r:id="rId44"/>
    <p:sldId id="313" r:id="rId45"/>
    <p:sldId id="314" r:id="rId46"/>
    <p:sldId id="316" r:id="rId47"/>
    <p:sldId id="317" r:id="rId48"/>
    <p:sldId id="318" r:id="rId49"/>
    <p:sldId id="319" r:id="rId50"/>
    <p:sldId id="320" r:id="rId51"/>
    <p:sldId id="322" r:id="rId52"/>
    <p:sldId id="315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52" r:id="rId78"/>
    <p:sldId id="353" r:id="rId79"/>
    <p:sldId id="354" r:id="rId80"/>
    <p:sldId id="355" r:id="rId81"/>
    <p:sldId id="356" r:id="rId82"/>
    <p:sldId id="357" r:id="rId8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CC00"/>
    <a:srgbClr val="FFFFFF"/>
    <a:srgbClr val="477576"/>
    <a:srgbClr val="325948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64" autoAdjust="0"/>
  </p:normalViewPr>
  <p:slideViewPr>
    <p:cSldViewPr snapToGrid="0">
      <p:cViewPr>
        <p:scale>
          <a:sx n="200" d="100"/>
          <a:sy n="200" d="100"/>
        </p:scale>
        <p:origin x="1128" y="7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95" d="100"/>
          <a:sy n="195" d="100"/>
        </p:scale>
        <p:origin x="364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handoutMaster" Target="handoutMasters/handoutMaster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994A6-8868-425A-8ACA-A782D7570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07BC2-D72C-4724-8B02-223F8DE53A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1D1C-6F72-49C2-8A4B-2C84992F65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555579-C5B6-43E5-A470-423433565C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4" Type="http://schemas.openxmlformats.org/officeDocument/2006/relationships/hyperlink" Target="http://baike.baidu.com/view/3691699.htm" TargetMode="External"/><Relationship Id="rId3" Type="http://schemas.openxmlformats.org/officeDocument/2006/relationships/hyperlink" Target="http://baike.baidu.com/view/1106477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5579-C5B6-43E5-A470-423433565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图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，当左端的输入为“</a:t>
            </a:r>
            <a:r>
              <a:rPr lang="en-US" altLang="zh-CN" dirty="0">
                <a:latin typeface="Arial" panose="020B0604020202020204" pitchFamily="34" charset="0"/>
              </a:rPr>
              <a:t>0”</a:t>
            </a:r>
            <a:r>
              <a:rPr lang="zh-CN" altLang="en-US" dirty="0">
                <a:latin typeface="Arial" panose="020B0604020202020204" pitchFamily="34" charset="0"/>
              </a:rPr>
              <a:t>时，前面的三极管截止（即集电极</a:t>
            </a:r>
            <a:r>
              <a:rPr lang="en-US" altLang="zh-CN" dirty="0">
                <a:latin typeface="Arial" panose="020B0604020202020204" pitchFamily="34" charset="0"/>
              </a:rPr>
              <a:t>C</a:t>
            </a:r>
            <a:r>
              <a:rPr lang="zh-CN" altLang="en-US" dirty="0">
                <a:latin typeface="Arial" panose="020B0604020202020204" pitchFamily="34" charset="0"/>
              </a:rPr>
              <a:t>跟发射极</a:t>
            </a:r>
            <a:r>
              <a:rPr lang="en-US" altLang="zh-CN" dirty="0">
                <a:latin typeface="Arial" panose="020B0604020202020204" pitchFamily="34" charset="0"/>
              </a:rPr>
              <a:t>E</a:t>
            </a:r>
            <a:r>
              <a:rPr lang="zh-CN" altLang="en-US" dirty="0">
                <a:latin typeface="Arial" panose="020B0604020202020204" pitchFamily="34" charset="0"/>
              </a:rPr>
              <a:t>之间相当于断开），所以</a:t>
            </a:r>
            <a:r>
              <a:rPr lang="en-US" altLang="zh-CN" dirty="0">
                <a:latin typeface="Arial" panose="020B0604020202020204" pitchFamily="34" charset="0"/>
              </a:rPr>
              <a:t>5V</a:t>
            </a:r>
            <a:r>
              <a:rPr lang="zh-CN" altLang="en-US" dirty="0">
                <a:latin typeface="Arial" panose="020B0604020202020204" pitchFamily="34" charset="0"/>
              </a:rPr>
              <a:t>电源通过</a:t>
            </a:r>
            <a:r>
              <a:rPr lang="en-US" altLang="zh-CN" dirty="0">
                <a:latin typeface="Arial" panose="020B0604020202020204" pitchFamily="34" charset="0"/>
              </a:rPr>
              <a:t>1K</a:t>
            </a:r>
            <a:r>
              <a:rPr lang="zh-CN" altLang="en-US" dirty="0">
                <a:latin typeface="Arial" panose="020B0604020202020204" pitchFamily="34" charset="0"/>
              </a:rPr>
              <a:t>电阻加到右边的三极管上，右边的三极管导通（即相当于一个开关闭合）；当左端的输入为“</a:t>
            </a:r>
            <a:r>
              <a:rPr lang="en-US" altLang="zh-CN" dirty="0">
                <a:latin typeface="Arial" panose="020B0604020202020204" pitchFamily="34" charset="0"/>
              </a:rPr>
              <a:t>1”</a:t>
            </a:r>
            <a:r>
              <a:rPr lang="zh-CN" altLang="en-US" dirty="0">
                <a:latin typeface="Arial" panose="020B0604020202020204" pitchFamily="34" charset="0"/>
              </a:rPr>
              <a:t>时，前面的三极管导通，而后面的三极管截止（相当于开关断开）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图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中的开关受软件控制，“</a:t>
            </a:r>
            <a:r>
              <a:rPr lang="en-US" altLang="zh-CN" dirty="0">
                <a:latin typeface="Arial" panose="020B0604020202020204" pitchFamily="34" charset="0"/>
              </a:rPr>
              <a:t>1”</a:t>
            </a:r>
            <a:r>
              <a:rPr lang="zh-CN" altLang="en-US" dirty="0">
                <a:latin typeface="Arial" panose="020B0604020202020204" pitchFamily="34" charset="0"/>
              </a:rPr>
              <a:t>时断开，“</a:t>
            </a:r>
            <a:r>
              <a:rPr lang="en-US" altLang="zh-CN" dirty="0">
                <a:latin typeface="Arial" panose="020B0604020202020204" pitchFamily="34" charset="0"/>
              </a:rPr>
              <a:t>0”</a:t>
            </a:r>
            <a:r>
              <a:rPr lang="zh-CN" altLang="en-US" dirty="0">
                <a:latin typeface="Arial" panose="020B0604020202020204" pitchFamily="34" charset="0"/>
              </a:rPr>
              <a:t>时闭合。很明显可以看出，当开关闭合时，输出直接接地，所以输出电平为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。而当开关断开时，则输出端悬空了，即高阻态。这时电平状态未知，如果输出端的一个电阻负载（即使很轻的负载）到地，那么输出端的电平就被这个负载拉到低电平了，所以这个电路是不能输出高电平的。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图</a:t>
            </a: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中那个</a:t>
            </a:r>
            <a:r>
              <a:rPr lang="en-US" altLang="zh-CN" dirty="0">
                <a:latin typeface="Arial" panose="020B0604020202020204" pitchFamily="34" charset="0"/>
              </a:rPr>
              <a:t>1K</a:t>
            </a:r>
            <a:r>
              <a:rPr lang="zh-CN" altLang="en-US" dirty="0">
                <a:latin typeface="Arial" panose="020B0604020202020204" pitchFamily="34" charset="0"/>
              </a:rPr>
              <a:t>的电阻即是</a:t>
            </a:r>
            <a:r>
              <a:rPr lang="zh-CN" altLang="en-US" dirty="0">
                <a:latin typeface="Arial" panose="020B0604020202020204" pitchFamily="34" charset="0"/>
                <a:hlinkClick r:id="rId3"/>
              </a:rPr>
              <a:t>上拉电阻</a:t>
            </a:r>
            <a:r>
              <a:rPr lang="zh-CN" altLang="en-US" dirty="0">
                <a:latin typeface="Arial" panose="020B0604020202020204" pitchFamily="34" charset="0"/>
              </a:rPr>
              <a:t>。如果开关闭合，则有电流从</a:t>
            </a:r>
            <a:r>
              <a:rPr lang="en-US" altLang="zh-CN" dirty="0">
                <a:latin typeface="Arial" panose="020B0604020202020204" pitchFamily="34" charset="0"/>
              </a:rPr>
              <a:t>1K</a:t>
            </a:r>
            <a:r>
              <a:rPr lang="zh-CN" altLang="en-US" dirty="0">
                <a:latin typeface="Arial" panose="020B0604020202020204" pitchFamily="34" charset="0"/>
              </a:rPr>
              <a:t>电阻及开关上流过，但由于开关闭合时电阻为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（方便我们的讨论，实际情况中开关电阻不为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，另外对于三极管还存在饱和压降），所以在开关上的电压为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，即输出电平为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。如果开关断开，则由于开关电阻为无穷大（同上，不考虑实际中的漏电流），所以流过的电流为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，因此在</a:t>
            </a:r>
            <a:r>
              <a:rPr lang="en-US" altLang="zh-CN" dirty="0">
                <a:latin typeface="Arial" panose="020B0604020202020204" pitchFamily="34" charset="0"/>
              </a:rPr>
              <a:t>1K</a:t>
            </a:r>
            <a:r>
              <a:rPr lang="zh-CN" altLang="en-US" dirty="0">
                <a:latin typeface="Arial" panose="020B0604020202020204" pitchFamily="34" charset="0"/>
              </a:rPr>
              <a:t>电阻上的压降也为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，所以输出端的电压就是</a:t>
            </a:r>
            <a:r>
              <a:rPr lang="en-US" altLang="zh-CN" dirty="0">
                <a:latin typeface="Arial" panose="020B0604020202020204" pitchFamily="34" charset="0"/>
              </a:rPr>
              <a:t>5V</a:t>
            </a:r>
            <a:r>
              <a:rPr lang="zh-CN" altLang="en-US" dirty="0">
                <a:latin typeface="Arial" panose="020B0604020202020204" pitchFamily="34" charset="0"/>
              </a:rPr>
              <a:t>了，这样就能输出高电平了。但是这个输出的内阻是比较大的（即</a:t>
            </a:r>
            <a:r>
              <a:rPr lang="en-US" altLang="zh-CN" dirty="0">
                <a:latin typeface="Arial" panose="020B0604020202020204" pitchFamily="34" charset="0"/>
              </a:rPr>
              <a:t>1KΩ</a:t>
            </a:r>
            <a:r>
              <a:rPr lang="zh-CN" altLang="en-US" dirty="0">
                <a:latin typeface="Arial" panose="020B0604020202020204" pitchFamily="34" charset="0"/>
              </a:rPr>
              <a:t>），如果接一个电阻为</a:t>
            </a:r>
            <a:r>
              <a:rPr lang="en-US" altLang="zh-CN" dirty="0">
                <a:latin typeface="Arial" panose="020B0604020202020204" pitchFamily="34" charset="0"/>
              </a:rPr>
              <a:t>R</a:t>
            </a:r>
            <a:r>
              <a:rPr lang="zh-CN" altLang="en-US" dirty="0">
                <a:latin typeface="Arial" panose="020B0604020202020204" pitchFamily="34" charset="0"/>
              </a:rPr>
              <a:t>的负载，通过分压计算，就可以算得最后的输出电压为</a:t>
            </a:r>
            <a:r>
              <a:rPr lang="en-US" altLang="zh-CN" dirty="0">
                <a:latin typeface="Arial" panose="020B0604020202020204" pitchFamily="34" charset="0"/>
              </a:rPr>
              <a:t>5*R/(R+1000)</a:t>
            </a:r>
            <a:r>
              <a:rPr lang="zh-CN" altLang="en-US" dirty="0">
                <a:latin typeface="Arial" panose="020B0604020202020204" pitchFamily="34" charset="0"/>
              </a:rPr>
              <a:t>伏，即</a:t>
            </a:r>
            <a:r>
              <a:rPr lang="en-US" altLang="zh-CN" dirty="0">
                <a:latin typeface="Arial" panose="020B0604020202020204" pitchFamily="34" charset="0"/>
              </a:rPr>
              <a:t>5/(1+1000/R)</a:t>
            </a:r>
            <a:r>
              <a:rPr lang="zh-CN" altLang="en-US" dirty="0">
                <a:latin typeface="Arial" panose="020B0604020202020204" pitchFamily="34" charset="0"/>
              </a:rPr>
              <a:t>伏。所以，如果要达到一定的电压的话，</a:t>
            </a:r>
            <a:r>
              <a:rPr lang="en-US" altLang="zh-CN" dirty="0">
                <a:latin typeface="Arial" panose="020B0604020202020204" pitchFamily="34" charset="0"/>
              </a:rPr>
              <a:t>R</a:t>
            </a:r>
            <a:r>
              <a:rPr lang="zh-CN" altLang="en-US" dirty="0">
                <a:latin typeface="Arial" panose="020B0604020202020204" pitchFamily="34" charset="0"/>
              </a:rPr>
              <a:t>就不能太小。如果</a:t>
            </a:r>
            <a:r>
              <a:rPr lang="en-US" altLang="zh-CN" dirty="0">
                <a:latin typeface="Arial" panose="020B0604020202020204" pitchFamily="34" charset="0"/>
              </a:rPr>
              <a:t>R</a:t>
            </a:r>
            <a:r>
              <a:rPr lang="zh-CN" altLang="en-US" dirty="0">
                <a:latin typeface="Arial" panose="020B0604020202020204" pitchFamily="34" charset="0"/>
              </a:rPr>
              <a:t>真的太小，而导致输出电压不够的话，那我们只有通过减小那个</a:t>
            </a:r>
            <a:r>
              <a:rPr lang="en-US" altLang="zh-CN" dirty="0">
                <a:latin typeface="Arial" panose="020B0604020202020204" pitchFamily="34" charset="0"/>
              </a:rPr>
              <a:t>1K</a:t>
            </a:r>
            <a:r>
              <a:rPr lang="zh-CN" altLang="en-US" dirty="0">
                <a:latin typeface="Arial" panose="020B0604020202020204" pitchFamily="34" charset="0"/>
              </a:rPr>
              <a:t>的上拉电阻来增加</a:t>
            </a:r>
            <a:r>
              <a:rPr lang="zh-CN" altLang="en-US" dirty="0">
                <a:latin typeface="Arial" panose="020B0604020202020204" pitchFamily="34" charset="0"/>
                <a:hlinkClick r:id="rId4"/>
              </a:rPr>
              <a:t>驱动能力</a:t>
            </a:r>
            <a:r>
              <a:rPr lang="zh-CN" altLang="en-US" dirty="0">
                <a:latin typeface="Arial" panose="020B0604020202020204" pitchFamily="34" charset="0"/>
              </a:rPr>
              <a:t>。但是，上拉电阻又不能取得太小，因为当开关闭合时，将产生电流，由于开关能流过的电流是有限的，因此限制了上拉电阻的取值，另外还需要考虑到，当输出低电平时，负载可能还会给提供一部分电流从开关流过，因此要综合这些电流考虑来选择合适的上拉电阻。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如果我们将一个读数据用的输入端接在输出端，这样就是一个</a:t>
            </a:r>
            <a:r>
              <a:rPr lang="en-US" altLang="zh-CN" dirty="0">
                <a:latin typeface="Arial" panose="020B0604020202020204" pitchFamily="34" charset="0"/>
              </a:rPr>
              <a:t>IO</a:t>
            </a:r>
            <a:r>
              <a:rPr lang="zh-CN" altLang="en-US" dirty="0">
                <a:latin typeface="Arial" panose="020B0604020202020204" pitchFamily="34" charset="0"/>
              </a:rPr>
              <a:t>口了（</a:t>
            </a:r>
            <a:r>
              <a:rPr lang="en-US" altLang="zh-CN" dirty="0">
                <a:latin typeface="Arial" panose="020B0604020202020204" pitchFamily="34" charset="0"/>
              </a:rPr>
              <a:t>51</a:t>
            </a:r>
            <a:r>
              <a:rPr lang="zh-CN" altLang="en-US" dirty="0">
                <a:latin typeface="Arial" panose="020B0604020202020204" pitchFamily="34" charset="0"/>
              </a:rPr>
              <a:t>的</a:t>
            </a:r>
            <a:r>
              <a:rPr lang="en-US" altLang="zh-CN" dirty="0">
                <a:latin typeface="Arial" panose="020B0604020202020204" pitchFamily="34" charset="0"/>
              </a:rPr>
              <a:t>IO</a:t>
            </a:r>
            <a:r>
              <a:rPr lang="zh-CN" altLang="en-US" dirty="0">
                <a:latin typeface="Arial" panose="020B0604020202020204" pitchFamily="34" charset="0"/>
              </a:rPr>
              <a:t>口就是这样的结构，其中</a:t>
            </a:r>
            <a:r>
              <a:rPr lang="en-US" altLang="zh-CN" dirty="0">
                <a:latin typeface="Arial" panose="020B0604020202020204" pitchFamily="34" charset="0"/>
              </a:rPr>
              <a:t>P0</a:t>
            </a:r>
            <a:r>
              <a:rPr lang="zh-CN" altLang="en-US" dirty="0">
                <a:latin typeface="Arial" panose="020B0604020202020204" pitchFamily="34" charset="0"/>
              </a:rPr>
              <a:t>口内部不带上拉，而其它三个口带内部上拉），当我们要使用输入功能时，只要将输出口设置为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即可，这样就相当于那个开关断开，而对于</a:t>
            </a:r>
            <a:r>
              <a:rPr lang="en-US" altLang="zh-CN" dirty="0">
                <a:latin typeface="Arial" panose="020B0604020202020204" pitchFamily="34" charset="0"/>
              </a:rPr>
              <a:t>P0</a:t>
            </a:r>
            <a:r>
              <a:rPr lang="zh-CN" altLang="en-US" dirty="0">
                <a:latin typeface="Arial" panose="020B0604020202020204" pitchFamily="34" charset="0"/>
              </a:rPr>
              <a:t>口来说，就是高阻态了。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31148E40-B0B5-4E89-A860-3D6F26ED484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dirty="0">
                <a:latin typeface="Arial" panose="020B0604020202020204" pitchFamily="34" charset="0"/>
              </a:rPr>
              <a:t>需要强调的是，若将两个推挽输出引脚相连，当一端输出为高电平（灌电流）而另一端为低电平（漏电流）时，将在两个引脚之间产生瞬时的大电流，产生总线竞争问题并可能造成电路损坏。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/>
              <a:t>N</a:t>
            </a:r>
            <a:r>
              <a:rPr lang="zh-CN" altLang="en-US" dirty="0"/>
              <a:t>沟道增强型</a:t>
            </a:r>
            <a:r>
              <a:rPr lang="en-US" altLang="zh-CN" dirty="0"/>
              <a:t>MOS</a:t>
            </a:r>
            <a:r>
              <a:rPr lang="zh-CN" altLang="en-US" dirty="0"/>
              <a:t>场效应管，</a:t>
            </a:r>
            <a:r>
              <a:rPr lang="en-US" altLang="zh-CN" dirty="0"/>
              <a:t>(1)</a:t>
            </a:r>
            <a:r>
              <a:rPr lang="zh-CN" altLang="en-US" dirty="0"/>
              <a:t>当</a:t>
            </a:r>
            <a:r>
              <a:rPr lang="en-US" altLang="zh-CN" dirty="0"/>
              <a:t>u</a:t>
            </a:r>
            <a:r>
              <a:rPr lang="en-US" altLang="zh-CN" baseline="-25000" dirty="0"/>
              <a:t>GS</a:t>
            </a:r>
            <a:r>
              <a:rPr lang="en-US" altLang="zh-CN" dirty="0"/>
              <a:t>&lt;U</a:t>
            </a:r>
            <a:r>
              <a:rPr lang="en-US" altLang="zh-CN" baseline="-25000" dirty="0"/>
              <a:t>GSth</a:t>
            </a:r>
            <a:r>
              <a:rPr lang="zh-CN" altLang="en-US" dirty="0"/>
              <a:t>时， </a:t>
            </a:r>
            <a:r>
              <a:rPr lang="en-US" altLang="zh-CN" dirty="0"/>
              <a:t>i</a:t>
            </a:r>
            <a:r>
              <a:rPr lang="en-US" altLang="zh-CN" baseline="-25000" dirty="0"/>
              <a:t>D</a:t>
            </a:r>
            <a:r>
              <a:rPr lang="en-US" altLang="zh-CN" dirty="0"/>
              <a:t> &gt;0</a:t>
            </a:r>
            <a:r>
              <a:rPr lang="zh-CN" altLang="en-US" dirty="0"/>
              <a:t>，</a:t>
            </a:r>
            <a:r>
              <a:rPr lang="en-US" altLang="zh-CN" dirty="0"/>
              <a:t>u</a:t>
            </a:r>
            <a:r>
              <a:rPr lang="en-US" altLang="zh-CN" baseline="-25000" dirty="0"/>
              <a:t>GS</a:t>
            </a:r>
            <a:r>
              <a:rPr lang="zh-CN" altLang="en-US" dirty="0"/>
              <a:t>越大， </a:t>
            </a:r>
            <a:r>
              <a:rPr lang="en-US" altLang="zh-CN" dirty="0"/>
              <a:t>i</a:t>
            </a:r>
            <a:r>
              <a:rPr lang="en-US" altLang="zh-CN" baseline="-25000" dirty="0"/>
              <a:t>D</a:t>
            </a:r>
            <a:r>
              <a:rPr lang="zh-CN" altLang="en-US" dirty="0"/>
              <a:t>也随之增大，二者符合平方律关系，</a:t>
            </a:r>
            <a:endParaRPr lang="en-US" altLang="zh-CN" dirty="0"/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P</a:t>
            </a:r>
            <a:r>
              <a:rPr lang="zh-CN" altLang="en-US" dirty="0">
                <a:latin typeface="Arial" panose="020B0604020202020204" pitchFamily="34" charset="0"/>
              </a:rPr>
              <a:t>沟道</a:t>
            </a:r>
            <a:r>
              <a:rPr lang="en-US" altLang="zh-CN" dirty="0">
                <a:latin typeface="Arial" panose="020B0604020202020204" pitchFamily="34" charset="0"/>
              </a:rPr>
              <a:t>FET</a:t>
            </a:r>
            <a:r>
              <a:rPr lang="zh-CN" altLang="en-US" dirty="0">
                <a:latin typeface="Arial" panose="020B0604020202020204" pitchFamily="34" charset="0"/>
              </a:rPr>
              <a:t>要导通，栅极电压必须低于源极电压，且低到某种程度，电流从</a:t>
            </a:r>
            <a:r>
              <a:rPr lang="en-US" altLang="zh-CN" dirty="0">
                <a:latin typeface="Arial" panose="020B0604020202020204" pitchFamily="34" charset="0"/>
              </a:rPr>
              <a:t>S</a:t>
            </a:r>
            <a:r>
              <a:rPr lang="zh-CN" altLang="en-US" dirty="0">
                <a:latin typeface="Arial" panose="020B0604020202020204" pitchFamily="34" charset="0"/>
              </a:rPr>
              <a:t>极流向源极；而</a:t>
            </a:r>
            <a:r>
              <a:rPr lang="en-US" altLang="zh-CN" dirty="0">
                <a:latin typeface="Arial" panose="020B0604020202020204" pitchFamily="34" charset="0"/>
              </a:rPr>
              <a:t>N</a:t>
            </a:r>
            <a:r>
              <a:rPr lang="zh-CN" altLang="en-US" dirty="0">
                <a:latin typeface="Arial" panose="020B0604020202020204" pitchFamily="34" charset="0"/>
              </a:rPr>
              <a:t>沟道</a:t>
            </a:r>
            <a:r>
              <a:rPr lang="en-US" altLang="zh-CN" dirty="0">
                <a:latin typeface="Arial" panose="020B0604020202020204" pitchFamily="34" charset="0"/>
              </a:rPr>
              <a:t>FET</a:t>
            </a:r>
            <a:r>
              <a:rPr lang="zh-CN" altLang="en-US" dirty="0">
                <a:latin typeface="Arial" panose="020B0604020202020204" pitchFamily="34" charset="0"/>
              </a:rPr>
              <a:t>，栅极电压必须要高于源极电压，且高到某种程度，电流从源极流向</a:t>
            </a:r>
            <a:r>
              <a:rPr lang="en-US" altLang="zh-CN" dirty="0">
                <a:latin typeface="Arial" panose="020B0604020202020204" pitchFamily="34" charset="0"/>
              </a:rPr>
              <a:t>S</a:t>
            </a:r>
            <a:r>
              <a:rPr lang="zh-CN" altLang="en-US" dirty="0">
                <a:latin typeface="Arial" panose="020B0604020202020204" pitchFamily="34" charset="0"/>
              </a:rPr>
              <a:t>极；</a:t>
            </a:r>
            <a:r>
              <a:rPr lang="en-US" altLang="zh-CN" dirty="0">
                <a:latin typeface="Arial" panose="020B0604020202020204" pitchFamily="34" charset="0"/>
              </a:rPr>
              <a:t>P</a:t>
            </a:r>
            <a:r>
              <a:rPr lang="zh-CN" altLang="en-US" dirty="0">
                <a:latin typeface="Arial" panose="020B0604020202020204" pitchFamily="34" charset="0"/>
              </a:rPr>
              <a:t>沟道</a:t>
            </a:r>
            <a:r>
              <a:rPr lang="en-US" altLang="zh-CN" dirty="0">
                <a:latin typeface="Arial" panose="020B0604020202020204" pitchFamily="34" charset="0"/>
              </a:rPr>
              <a:t>FET</a:t>
            </a:r>
            <a:r>
              <a:rPr lang="zh-CN" altLang="en-US" dirty="0">
                <a:latin typeface="Arial" panose="020B0604020202020204" pitchFamily="34" charset="0"/>
              </a:rPr>
              <a:t>导通时，</a:t>
            </a:r>
            <a:r>
              <a:rPr lang="en-US" altLang="zh-CN" dirty="0">
                <a:latin typeface="Arial" panose="020B0604020202020204" pitchFamily="34" charset="0"/>
              </a:rPr>
              <a:t>V</a:t>
            </a:r>
            <a:r>
              <a:rPr lang="en-US" altLang="zh-CN" baseline="-25000" dirty="0">
                <a:latin typeface="Arial" panose="020B0604020202020204" pitchFamily="34" charset="0"/>
              </a:rPr>
              <a:t>GS</a:t>
            </a:r>
            <a:r>
              <a:rPr lang="zh-CN" altLang="en-US" dirty="0">
                <a:latin typeface="Arial" panose="020B0604020202020204" pitchFamily="34" charset="0"/>
              </a:rPr>
              <a:t>为反偏电压，</a:t>
            </a:r>
            <a:r>
              <a:rPr lang="en-US" altLang="zh-CN" dirty="0">
                <a:latin typeface="Arial" panose="020B0604020202020204" pitchFamily="34" charset="0"/>
              </a:rPr>
              <a:t>N</a:t>
            </a:r>
            <a:r>
              <a:rPr lang="zh-CN" altLang="en-US" dirty="0">
                <a:latin typeface="Arial" panose="020B0604020202020204" pitchFamily="34" charset="0"/>
              </a:rPr>
              <a:t>沟道</a:t>
            </a:r>
            <a:r>
              <a:rPr lang="en-US" altLang="zh-CN" dirty="0">
                <a:latin typeface="Arial" panose="020B0604020202020204" pitchFamily="34" charset="0"/>
              </a:rPr>
              <a:t>FET</a:t>
            </a:r>
            <a:r>
              <a:rPr lang="zh-CN" altLang="en-US" dirty="0">
                <a:latin typeface="Arial" panose="020B0604020202020204" pitchFamily="34" charset="0"/>
              </a:rPr>
              <a:t>的</a:t>
            </a:r>
            <a:r>
              <a:rPr lang="en-US" altLang="zh-CN" baseline="-25000" dirty="0">
                <a:latin typeface="Arial" panose="020B0604020202020204" pitchFamily="34" charset="0"/>
              </a:rPr>
              <a:t>VGS</a:t>
            </a:r>
            <a:r>
              <a:rPr lang="zh-CN" altLang="en-US" dirty="0">
                <a:latin typeface="Arial" panose="020B0604020202020204" pitchFamily="34" charset="0"/>
              </a:rPr>
              <a:t>为正偏压。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CEF4E855-EF32-4F84-B95D-9A97CF9AECA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RS</a:t>
            </a:r>
            <a:r>
              <a:rPr lang="en-US" altLang="zh-CN" baseline="0" dirty="0"/>
              <a:t> flip-flop</a:t>
            </a:r>
            <a:endParaRPr lang="en-US" altLang="zh-CN" dirty="0"/>
          </a:p>
          <a:p>
            <a:r>
              <a:rPr lang="en-US" altLang="zh-CN" dirty="0"/>
              <a:t>R:</a:t>
            </a:r>
            <a:r>
              <a:rPr lang="en-US" altLang="zh-CN" baseline="0" dirty="0"/>
              <a:t> RESET</a:t>
            </a:r>
            <a:endParaRPr lang="en-US" altLang="zh-CN" baseline="0" dirty="0"/>
          </a:p>
          <a:p>
            <a:r>
              <a:rPr lang="en-US" altLang="zh-CN" baseline="0" dirty="0"/>
              <a:t>S: SET</a:t>
            </a:r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5579-C5B6-43E5-A470-423433565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随着控制算法呈现复杂化的趋势，从</a:t>
            </a:r>
            <a:r>
              <a:rPr lang="en-US" altLang="zh-CN">
                <a:latin typeface="Arial" panose="020B0604020202020204" pitchFamily="34" charset="0"/>
              </a:rPr>
              <a:t>PLC</a:t>
            </a:r>
            <a:r>
              <a:rPr lang="zh-CN" altLang="en-US">
                <a:latin typeface="Arial" panose="020B0604020202020204" pitchFamily="34" charset="0"/>
              </a:rPr>
              <a:t>逐渐移到高端控制器上，把传统</a:t>
            </a:r>
            <a:r>
              <a:rPr lang="en-US" altLang="zh-CN">
                <a:latin typeface="Arial" panose="020B0604020202020204" pitchFamily="34" charset="0"/>
              </a:rPr>
              <a:t>PC</a:t>
            </a:r>
            <a:r>
              <a:rPr lang="zh-CN" altLang="en-US">
                <a:latin typeface="Arial" panose="020B0604020202020204" pitchFamily="34" charset="0"/>
              </a:rPr>
              <a:t>用在控制方面会受到一系列问题的困扰：首先，传统</a:t>
            </a:r>
            <a:r>
              <a:rPr lang="en-US" altLang="zh-CN">
                <a:latin typeface="Arial" panose="020B0604020202020204" pitchFamily="34" charset="0"/>
              </a:rPr>
              <a:t>PC</a:t>
            </a:r>
            <a:r>
              <a:rPr lang="zh-CN" altLang="en-US">
                <a:latin typeface="Arial" panose="020B0604020202020204" pitchFamily="34" charset="0"/>
              </a:rPr>
              <a:t>在设计中往往要考虑成本的节约，从而无法提供最佳性能；其次</a:t>
            </a:r>
            <a:r>
              <a:rPr lang="en-US" altLang="zh-CN">
                <a:latin typeface="Arial" panose="020B0604020202020204" pitchFamily="34" charset="0"/>
              </a:rPr>
              <a:t>PC</a:t>
            </a:r>
            <a:r>
              <a:rPr lang="zh-CN" altLang="en-US">
                <a:latin typeface="Arial" panose="020B0604020202020204" pitchFamily="34" charset="0"/>
              </a:rPr>
              <a:t>上的操作系统由于要兼顾各方面的用途，因而具有极大的开放性，而嵌入式平台却对专业性有一定程度的要求。</a:t>
            </a:r>
            <a:br>
              <a:rPr lang="zh-CN" altLang="en-US">
                <a:latin typeface="Arial" panose="020B0604020202020204" pitchFamily="34" charset="0"/>
              </a:rPr>
            </a:b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3C8D163-ED0C-41F3-8C4D-97EF1EF8442C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1A76A26-F4D8-4412-8F13-28995B837FD8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专用计算机型较前一类，其资源面向具体应用，量体裁衣；单板计算机提供某个领域的资源，如一组</a:t>
            </a:r>
            <a:r>
              <a:rPr lang="en-US" altLang="zh-CN">
                <a:latin typeface="Arial" panose="020B0604020202020204" pitchFamily="34" charset="0"/>
              </a:rPr>
              <a:t>I/O</a:t>
            </a:r>
            <a:r>
              <a:rPr lang="zh-CN" altLang="en-US">
                <a:latin typeface="Arial" panose="020B0604020202020204" pitchFamily="34" charset="0"/>
              </a:rPr>
              <a:t>通道，但资源通常超过应用需求。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5646DA3-73B7-4126-8BF1-06F009AF77DF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331F329-5CC4-4B30-941A-C49966F86919}" type="slidenum">
              <a:rPr lang="en-US" altLang="zh-CN" sz="1300" smtClean="0"/>
            </a:fld>
            <a:endParaRPr lang="en-US" altLang="zh-CN" sz="1300"/>
          </a:p>
        </p:txBody>
      </p:sp>
      <p:sp>
        <p:nvSpPr>
          <p:cNvPr id="513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513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应该给出网络表的含义和作用说明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5171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altLang="zh-CN" b="1">
                <a:latin typeface="Arial" panose="020B0604020202020204" pitchFamily="34" charset="0"/>
              </a:rPr>
              <a:t>plated through hole</a:t>
            </a:r>
            <a:endParaRPr lang="fr-FR" altLang="zh-CN" b="1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电镀的穿孔</a:t>
            </a:r>
            <a:endParaRPr lang="zh-CN" altLang="en-US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71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5D08160-BCD9-4428-9AB5-D634C01A262C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322547A-F8B8-4F3A-860D-46B768BA0614}" type="slidenum">
              <a:rPr lang="en-US" altLang="zh-CN" sz="1300" smtClean="0"/>
            </a:fld>
            <a:endParaRPr lang="en-US" altLang="zh-CN" sz="1300"/>
          </a:p>
        </p:txBody>
      </p:sp>
      <p:sp>
        <p:nvSpPr>
          <p:cNvPr id="527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527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测试基本硬件是否正常</a:t>
            </a:r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用测试软件测试硬件运行是否正常</a:t>
            </a:r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如晶振（</a:t>
            </a:r>
            <a:r>
              <a:rPr lang="en-US" altLang="zh-CN">
                <a:latin typeface="Arial" panose="020B0604020202020204" pitchFamily="34" charset="0"/>
              </a:rPr>
              <a:t>12M</a:t>
            </a:r>
            <a:r>
              <a:rPr lang="zh-CN" altLang="en-US">
                <a:latin typeface="Arial" panose="020B0604020202020204" pitchFamily="34" charset="0"/>
              </a:rPr>
              <a:t>）不对，导致串口不能正常工作，后来换成</a:t>
            </a:r>
            <a:r>
              <a:rPr lang="en-US" altLang="zh-CN">
                <a:latin typeface="Arial" panose="020B0604020202020204" pitchFamily="34" charset="0"/>
              </a:rPr>
              <a:t>11.0592M</a:t>
            </a:r>
            <a:r>
              <a:rPr lang="zh-CN" altLang="en-US">
                <a:latin typeface="Arial" panose="020B0604020202020204" pitchFamily="34" charset="0"/>
              </a:rPr>
              <a:t>就好了。</a:t>
            </a:r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为什么</a:t>
            </a:r>
            <a:r>
              <a:rPr lang="en-US" altLang="zh-CN">
                <a:latin typeface="Arial" panose="020B0604020202020204" pitchFamily="34" charset="0"/>
              </a:rPr>
              <a:t>51</a:t>
            </a:r>
            <a:r>
              <a:rPr lang="zh-CN" altLang="en-US">
                <a:latin typeface="Arial" panose="020B0604020202020204" pitchFamily="34" charset="0"/>
              </a:rPr>
              <a:t>系列单片机常用</a:t>
            </a:r>
            <a:r>
              <a:rPr lang="en-US" altLang="zh-CN">
                <a:latin typeface="Arial" panose="020B0604020202020204" pitchFamily="34" charset="0"/>
              </a:rPr>
              <a:t>11.0592MHz</a:t>
            </a:r>
            <a:r>
              <a:rPr lang="zh-CN" altLang="en-US">
                <a:latin typeface="Arial" panose="020B0604020202020204" pitchFamily="34" charset="0"/>
              </a:rPr>
              <a:t>的晶振设计 </a:t>
            </a:r>
            <a:r>
              <a:rPr lang="en-US" altLang="zh-CN">
                <a:latin typeface="Arial" panose="020B0604020202020204" pitchFamily="34" charset="0"/>
              </a:rPr>
              <a:t>?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因为它能够准确地划分成时钟频率</a:t>
            </a:r>
            <a:r>
              <a:rPr lang="en-US" altLang="zh-CN">
                <a:latin typeface="Arial" panose="020B0604020202020204" pitchFamily="34" charset="0"/>
              </a:rPr>
              <a:t>,</a:t>
            </a:r>
            <a:r>
              <a:rPr lang="zh-CN" altLang="en-US">
                <a:latin typeface="Arial" panose="020B0604020202020204" pitchFamily="34" charset="0"/>
              </a:rPr>
              <a:t>与</a:t>
            </a:r>
            <a:r>
              <a:rPr lang="en-US" altLang="zh-CN">
                <a:latin typeface="Arial" panose="020B0604020202020204" pitchFamily="34" charset="0"/>
              </a:rPr>
              <a:t>UART(</a:t>
            </a:r>
            <a:r>
              <a:rPr lang="zh-CN" altLang="en-US">
                <a:latin typeface="Arial" panose="020B0604020202020204" pitchFamily="34" charset="0"/>
              </a:rPr>
              <a:t>通用异步接收器</a:t>
            </a:r>
            <a:r>
              <a:rPr lang="en-US" altLang="zh-CN">
                <a:latin typeface="Arial" panose="020B0604020202020204" pitchFamily="34" charset="0"/>
              </a:rPr>
              <a:t>/</a:t>
            </a:r>
            <a:r>
              <a:rPr lang="zh-CN" altLang="en-US">
                <a:latin typeface="Arial" panose="020B0604020202020204" pitchFamily="34" charset="0"/>
              </a:rPr>
              <a:t>发送器</a:t>
            </a:r>
            <a:r>
              <a:rPr lang="en-US" altLang="zh-CN">
                <a:latin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</a:rPr>
              <a:t>量常见的波特率相关。特别是较高的波特率</a:t>
            </a:r>
            <a:r>
              <a:rPr lang="en-US" altLang="zh-CN">
                <a:latin typeface="Arial" panose="020B0604020202020204" pitchFamily="34" charset="0"/>
              </a:rPr>
              <a:t>(19600,19200),</a:t>
            </a:r>
            <a:r>
              <a:rPr lang="zh-CN" altLang="en-US">
                <a:latin typeface="Arial" panose="020B0604020202020204" pitchFamily="34" charset="0"/>
              </a:rPr>
              <a:t>不管多么古怪的值</a:t>
            </a:r>
            <a:r>
              <a:rPr lang="en-US" altLang="zh-CN">
                <a:latin typeface="Arial" panose="020B0604020202020204" pitchFamily="34" charset="0"/>
              </a:rPr>
              <a:t>,</a:t>
            </a:r>
            <a:r>
              <a:rPr lang="zh-CN" altLang="en-US">
                <a:latin typeface="Arial" panose="020B0604020202020204" pitchFamily="34" charset="0"/>
              </a:rPr>
              <a:t>这些晶振都是准确</a:t>
            </a:r>
            <a:r>
              <a:rPr lang="en-US" altLang="zh-CN">
                <a:latin typeface="Arial" panose="020B0604020202020204" pitchFamily="34" charset="0"/>
              </a:rPr>
              <a:t>,</a:t>
            </a:r>
            <a:r>
              <a:rPr lang="zh-CN" altLang="en-US">
                <a:latin typeface="Arial" panose="020B0604020202020204" pitchFamily="34" charset="0"/>
              </a:rPr>
              <a:t>常被使用的。</a:t>
            </a:r>
            <a:br>
              <a:rPr lang="zh-CN" altLang="en-US">
                <a:latin typeface="Arial" panose="020B0604020202020204" pitchFamily="34" charset="0"/>
              </a:rPr>
            </a:b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5579-C5B6-43E5-A470-423433565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>
              <a:solidFill>
                <a:schemeClr val="bg1"/>
              </a:solidFill>
              <a:latin typeface="宋体 (正文)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5579-C5B6-43E5-A470-423433565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5579-C5B6-43E5-A470-423433565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B42245E-E1B3-4175-9AD1-85FD4C3097FF}" type="slidenum">
              <a:rPr lang="en-US" altLang="zh-CN" sz="1300" smtClean="0"/>
            </a:fld>
            <a:endParaRPr lang="en-US" altLang="zh-CN" sz="13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比较理想的解决方案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5579-C5B6-43E5-A470-423433565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17767B4D-FB99-4F7B-BFBB-B2EC9DFC393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5579-C5B6-43E5-A470-423433565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EA85663B-C7B6-49FC-8120-736EA5CF945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7"/>
            <a:ext cx="628813" cy="578090"/>
          </a:xfrm>
        </p:spPr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 rot="5400000" flipV="1">
            <a:off x="-2013744" y="2905920"/>
            <a:ext cx="5038725" cy="36512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1" name="Rectangle 9"/>
          <p:cNvSpPr>
            <a:spLocks noChangeArrowheads="1"/>
          </p:cNvSpPr>
          <p:nvPr userDrawn="1"/>
        </p:nvSpPr>
        <p:spPr bwMode="auto">
          <a:xfrm flipV="1">
            <a:off x="325438" y="762000"/>
            <a:ext cx="5038725" cy="36513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  <a:endParaRPr lang="en-US" sz="12200" dirty="0"/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  <a:endParaRPr lang="en-US" sz="12200" dirty="0"/>
          </a:p>
        </p:txBody>
      </p:sp>
    </p:spTree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335" y="490819"/>
            <a:ext cx="7055380" cy="595032"/>
          </a:xfrm>
        </p:spPr>
        <p:txBody>
          <a:bodyPr/>
          <a:lstStyle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99" y="1213659"/>
            <a:ext cx="8071485" cy="5072848"/>
          </a:xfrm>
        </p:spPr>
        <p:txBody>
          <a:bodyPr/>
          <a:lstStyle>
            <a:lvl1pPr algn="just">
              <a:spcBef>
                <a:spcPts val="600"/>
              </a:spcBef>
              <a:defRPr sz="2800">
                <a:solidFill>
                  <a:srgbClr val="FFFF00"/>
                </a:solidFill>
              </a:defRPr>
            </a:lvl1pPr>
            <a:lvl2pPr algn="just">
              <a:spcBef>
                <a:spcPts val="600"/>
              </a:spcBef>
              <a:defRPr sz="2400"/>
            </a:lvl2pPr>
            <a:lvl3pPr algn="just">
              <a:spcBef>
                <a:spcPts val="600"/>
              </a:spcBef>
              <a:defRPr/>
            </a:lvl3pPr>
            <a:lvl4pPr algn="just">
              <a:spcBef>
                <a:spcPts val="600"/>
              </a:spcBef>
              <a:defRPr/>
            </a:lvl4pPr>
            <a:lvl5pPr algn="just">
              <a:spcBef>
                <a:spcPts val="60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7"/>
            <a:ext cx="628813" cy="428164"/>
          </a:xfrm>
        </p:spPr>
        <p:txBody>
          <a:bodyPr/>
          <a:lstStyle>
            <a:lvl1pPr>
              <a:defRPr sz="2400"/>
            </a:lvl1pPr>
          </a:lstStyle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 rot="5400000" flipV="1">
            <a:off x="-2013744" y="2905920"/>
            <a:ext cx="5038725" cy="36512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 rot="10800000" flipV="1">
            <a:off x="5289550" y="6561138"/>
            <a:ext cx="3598863" cy="36512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 flipV="1">
            <a:off x="325438" y="1085850"/>
            <a:ext cx="5038725" cy="36513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 rot="16200000" flipV="1">
            <a:off x="6967537" y="4994276"/>
            <a:ext cx="3598863" cy="36512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3740B-48FD-45C0-9C37-24627F0F7EDC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>
    <p:push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image" Target="../media/image17.jpeg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jpe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4.png"/><Relationship Id="rId10" Type="http://schemas.openxmlformats.org/officeDocument/2006/relationships/image" Target="../media/image93.png"/><Relationship Id="rId1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image" Target="../media/image10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3.jpeg"/><Relationship Id="rId1" Type="http://schemas.openxmlformats.org/officeDocument/2006/relationships/image" Target="../media/image112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image" Target="../media/image114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536994" y="1631029"/>
            <a:ext cx="8139574" cy="1277130"/>
          </a:xfrm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FFC000"/>
                </a:solidFill>
                <a:latin typeface="+mj-ea"/>
              </a:rPr>
              <a:t>嵌入式系统硬件基础</a:t>
            </a:r>
            <a:endParaRPr lang="zh-CN" altLang="en-US" sz="4000" b="1" dirty="0">
              <a:solidFill>
                <a:srgbClr val="FFC000"/>
              </a:solidFill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07164"/>
            <a:ext cx="9143999" cy="1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 rot="5400000" flipV="1">
            <a:off x="-2013744" y="2905920"/>
            <a:ext cx="5038725" cy="36512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 flipV="1">
            <a:off x="325438" y="762000"/>
            <a:ext cx="5038725" cy="36513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7766253" y="193054"/>
            <a:ext cx="628813" cy="578090"/>
          </a:xfrm>
        </p:spPr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24435" y="381000"/>
            <a:ext cx="6649297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从事有趣的、富有挑战性的设计，本身就是一种愉快的享受。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--</a:t>
            </a:r>
            <a:r>
              <a:rPr lang="zh-CN" altLang="en-US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王选</a:t>
            </a:r>
            <a:endParaRPr kumimoji="1"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1555749"/>
            <a:ext cx="8077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altLang="zh-CN" dirty="0">
                <a:solidFill>
                  <a:srgbClr val="FFC000"/>
                </a:solidFill>
              </a:rPr>
              <a:t>PGA</a:t>
            </a:r>
            <a:r>
              <a:rPr lang="zh-CN" altLang="en-US" b="1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插针网格阵列封装</a:t>
            </a:r>
            <a:endParaRPr lang="zh-CN" altLang="en-US" b="1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2"/>
            <a:r>
              <a:rPr lang="en-US" altLang="zh-CN" sz="2000" dirty="0"/>
              <a:t>Pin Grid Array Package </a:t>
            </a:r>
            <a:endParaRPr lang="en-US" altLang="zh-CN" sz="2000" dirty="0"/>
          </a:p>
          <a:p>
            <a:pPr lvl="2"/>
            <a:r>
              <a:rPr lang="zh-CN" altLang="en-US" sz="2000" dirty="0"/>
              <a:t>在芯片的内外有多个方阵形的插针，每个方阵形插针沿芯片的四周间隔一定距离排列；</a:t>
            </a:r>
            <a:endParaRPr lang="zh-CN" altLang="en-US" sz="2000" dirty="0"/>
          </a:p>
          <a:p>
            <a:pPr lvl="2"/>
            <a:r>
              <a:rPr lang="en-US" altLang="zh-CN" sz="2000" dirty="0"/>
              <a:t>PGA</a:t>
            </a:r>
            <a:r>
              <a:rPr lang="zh-CN" altLang="en-US" sz="2000" dirty="0"/>
              <a:t>插座，如</a:t>
            </a:r>
            <a:r>
              <a:rPr lang="en-US" altLang="zh-CN" sz="2000" dirty="0"/>
              <a:t>CPU</a:t>
            </a:r>
            <a:r>
              <a:rPr lang="zh-CN" altLang="en-US" sz="2000" dirty="0"/>
              <a:t>的</a:t>
            </a:r>
            <a:r>
              <a:rPr lang="en-US" altLang="zh-CN" sz="2000" dirty="0"/>
              <a:t>ZIF</a:t>
            </a:r>
            <a:r>
              <a:rPr lang="zh-CN" altLang="en-US" sz="2000" dirty="0"/>
              <a:t>（</a:t>
            </a:r>
            <a:r>
              <a:rPr lang="en-US" altLang="zh-CN" sz="2000" dirty="0"/>
              <a:t>Zero Insertion Force Socket</a:t>
            </a:r>
            <a:r>
              <a:rPr lang="zh-CN" altLang="en-US" sz="2000" dirty="0"/>
              <a:t>，零插拔力）插座，专门用来满足</a:t>
            </a:r>
            <a:r>
              <a:rPr lang="en-US" altLang="zh-CN" sz="2000" dirty="0"/>
              <a:t>PGA</a:t>
            </a:r>
            <a:r>
              <a:rPr lang="zh-CN" altLang="en-US" sz="2000" dirty="0"/>
              <a:t>封装的</a:t>
            </a:r>
            <a:r>
              <a:rPr lang="en-US" altLang="zh-CN" sz="2000" dirty="0"/>
              <a:t>CPU</a:t>
            </a:r>
            <a:r>
              <a:rPr lang="zh-CN" altLang="en-US" sz="2000" dirty="0"/>
              <a:t>安装和拆卸的要求 ；</a:t>
            </a:r>
            <a:endParaRPr lang="zh-CN" altLang="en-US" sz="2000" dirty="0"/>
          </a:p>
        </p:txBody>
      </p:sp>
      <p:pic>
        <p:nvPicPr>
          <p:cNvPr id="8" name="Picture 7" descr="pouzdr9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6926" r="16000" b="9956"/>
          <a:stretch>
            <a:fillRect/>
          </a:stretch>
        </p:blipFill>
        <p:spPr bwMode="auto">
          <a:xfrm>
            <a:off x="2384425" y="4433887"/>
            <a:ext cx="1521619" cy="20288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4433887"/>
            <a:ext cx="4162425" cy="202882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295400"/>
            <a:ext cx="8077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altLang="zh-CN" b="1" dirty="0">
                <a:solidFill>
                  <a:srgbClr val="FFC000"/>
                </a:solidFill>
              </a:rPr>
              <a:t>BGA</a:t>
            </a:r>
            <a:r>
              <a:rPr lang="zh-CN" altLang="en-US" b="1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球栅阵列封装 </a:t>
            </a:r>
            <a:r>
              <a:rPr lang="en-US" altLang="zh-CN" dirty="0"/>
              <a:t>Ball Grid Array Package</a:t>
            </a:r>
            <a:endParaRPr lang="en-US" altLang="zh-CN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/>
              <a:t>IC</a:t>
            </a:r>
            <a:r>
              <a:rPr lang="zh-CN" altLang="en-US" sz="1800" dirty="0"/>
              <a:t>频率超过</a:t>
            </a:r>
            <a:r>
              <a:rPr lang="en-US" altLang="zh-CN" sz="1800" dirty="0"/>
              <a:t>100MHz</a:t>
            </a:r>
            <a:r>
              <a:rPr lang="zh-CN" altLang="en-US" sz="1800" dirty="0"/>
              <a:t>时，传统封装方式可能会产生 “</a:t>
            </a:r>
            <a:r>
              <a:rPr lang="en-US" altLang="zh-CN" sz="1800" dirty="0" err="1"/>
              <a:t>CrossTalk</a:t>
            </a:r>
            <a:r>
              <a:rPr lang="en-US" altLang="zh-CN" sz="1800" dirty="0"/>
              <a:t>”</a:t>
            </a:r>
            <a:r>
              <a:rPr lang="zh-CN" altLang="en-US" sz="1800" dirty="0"/>
              <a:t>现象，且当管脚数大于</a:t>
            </a:r>
            <a:r>
              <a:rPr lang="en-US" altLang="zh-CN" sz="1800" dirty="0"/>
              <a:t>208</a:t>
            </a:r>
            <a:r>
              <a:rPr lang="zh-CN" altLang="en-US" sz="1800" dirty="0"/>
              <a:t>时，传统封装方式有难度 ；</a:t>
            </a:r>
            <a:endParaRPr lang="zh-CN" altLang="en-US" sz="1800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/>
              <a:t>高密度表面装配封装技术，封装的底部，引脚都成球状并排列成一个类似于格子的图案，由此命名为</a:t>
            </a:r>
            <a:r>
              <a:rPr lang="en-US" altLang="zh-CN" sz="1800" dirty="0"/>
              <a:t>BGA </a:t>
            </a:r>
            <a:r>
              <a:rPr lang="zh-CN" altLang="en-US" sz="1800" dirty="0"/>
              <a:t>；材料多为陶瓷；</a:t>
            </a:r>
            <a:endParaRPr lang="zh-CN" altLang="en-US" sz="1800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/>
              <a:t>五大类：</a:t>
            </a:r>
            <a:r>
              <a:rPr lang="en-US" altLang="zh-CN" sz="1800" dirty="0"/>
              <a:t>PBGA</a:t>
            </a:r>
            <a:r>
              <a:rPr lang="zh-CN" altLang="en-US" sz="1800" dirty="0"/>
              <a:t>、</a:t>
            </a:r>
            <a:r>
              <a:rPr lang="en-US" altLang="zh-CN" sz="1800" dirty="0"/>
              <a:t>CBGA</a:t>
            </a:r>
            <a:r>
              <a:rPr lang="zh-CN" altLang="en-US" sz="1800" dirty="0"/>
              <a:t>、</a:t>
            </a:r>
            <a:r>
              <a:rPr lang="en-US" altLang="zh-CN" sz="1800" dirty="0"/>
              <a:t>FCBGA</a:t>
            </a:r>
            <a:r>
              <a:rPr lang="zh-CN" altLang="en-US" sz="1800" dirty="0"/>
              <a:t>、</a:t>
            </a:r>
            <a:r>
              <a:rPr lang="en-US" altLang="zh-CN" sz="1800" dirty="0"/>
              <a:t>TBGA</a:t>
            </a:r>
            <a:r>
              <a:rPr lang="zh-CN" altLang="en-US" sz="1800" dirty="0"/>
              <a:t>、</a:t>
            </a:r>
            <a:r>
              <a:rPr lang="en-US" altLang="zh-CN" sz="1800" dirty="0"/>
              <a:t>CDPBGA </a:t>
            </a:r>
            <a:r>
              <a:rPr lang="zh-CN" altLang="en-US" sz="1800" dirty="0"/>
              <a:t>等；</a:t>
            </a:r>
            <a:endParaRPr lang="zh-CN" altLang="en-US" sz="1800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/>
              <a:t>采用</a:t>
            </a:r>
            <a:r>
              <a:rPr lang="zh-CN" altLang="en-US" sz="1800" dirty="0">
                <a:solidFill>
                  <a:srgbClr val="FFFF00"/>
                </a:solidFill>
              </a:rPr>
              <a:t>可控塌陷芯片法</a:t>
            </a:r>
            <a:r>
              <a:rPr lang="zh-CN" altLang="en-US" sz="1800" dirty="0"/>
              <a:t>焊接，可以改善电热性能；</a:t>
            </a:r>
            <a:endParaRPr lang="zh-CN" altLang="en-US" sz="1800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/>
              <a:t>BGA</a:t>
            </a:r>
            <a:r>
              <a:rPr lang="zh-CN" altLang="en-US" sz="1800" dirty="0"/>
              <a:t>一出现便成为</a:t>
            </a:r>
            <a:r>
              <a:rPr lang="en-US" altLang="zh-CN" sz="1800" dirty="0"/>
              <a:t>CPU</a:t>
            </a:r>
            <a:r>
              <a:rPr lang="zh-CN" altLang="en-US" sz="1800" dirty="0"/>
              <a:t>、主板上南</a:t>
            </a:r>
            <a:r>
              <a:rPr lang="en-US" altLang="zh-CN" sz="1800" dirty="0"/>
              <a:t>/</a:t>
            </a:r>
            <a:r>
              <a:rPr lang="zh-CN" altLang="en-US" sz="1800" dirty="0"/>
              <a:t>北桥芯片等高密度、高性能、多引脚封装的选择。</a:t>
            </a:r>
            <a:endParaRPr lang="zh-CN" altLang="en-US" sz="1800" dirty="0"/>
          </a:p>
        </p:txBody>
      </p:sp>
      <p:pic>
        <p:nvPicPr>
          <p:cNvPr id="6" name="Picture 7" descr="pouzdr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3464" r="16000" b="16884"/>
          <a:stretch>
            <a:fillRect/>
          </a:stretch>
        </p:blipFill>
        <p:spPr bwMode="auto">
          <a:xfrm>
            <a:off x="1169894" y="4083423"/>
            <a:ext cx="17891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adp_bga_bg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8" b="14607"/>
          <a:stretch>
            <a:fillRect/>
          </a:stretch>
        </p:blipFill>
        <p:spPr bwMode="auto">
          <a:xfrm>
            <a:off x="3200400" y="4572000"/>
            <a:ext cx="449580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335" y="1190066"/>
            <a:ext cx="8071485" cy="4800605"/>
          </a:xfrm>
        </p:spPr>
        <p:txBody>
          <a:bodyPr/>
          <a:lstStyle/>
          <a:p>
            <a:pPr lvl="1"/>
            <a:r>
              <a:rPr lang="zh-CN" altLang="en-US" b="1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其它封装形式</a:t>
            </a:r>
            <a:endParaRPr lang="zh-CN" altLang="en-US" b="1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66431" y="206090"/>
            <a:ext cx="628813" cy="428164"/>
          </a:xfrm>
        </p:spPr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5" descr="image00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65" y="2019709"/>
            <a:ext cx="2529548" cy="220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65" y="4152832"/>
            <a:ext cx="2529548" cy="137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173" y="2010566"/>
            <a:ext cx="5588337" cy="4720992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16" name="Group 47"/>
          <p:cNvGrpSpPr/>
          <p:nvPr/>
        </p:nvGrpSpPr>
        <p:grpSpPr bwMode="auto">
          <a:xfrm>
            <a:off x="7633107" y="2581552"/>
            <a:ext cx="1275406" cy="3602819"/>
            <a:chOff x="3840" y="948"/>
            <a:chExt cx="1008" cy="2700"/>
          </a:xfrm>
          <a:solidFill>
            <a:schemeClr val="tx1"/>
          </a:solidFill>
        </p:grpSpPr>
        <p:pic>
          <p:nvPicPr>
            <p:cNvPr id="17" name="Picture 14" descr="image00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2112"/>
              <a:ext cx="816" cy="4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1" descr="image00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1421"/>
              <a:ext cx="912" cy="7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image00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2660"/>
              <a:ext cx="768" cy="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0" descr="image00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3187"/>
              <a:ext cx="768" cy="4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" descr="image00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948"/>
              <a:ext cx="1008" cy="5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5" descr="image00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65" y="5367734"/>
            <a:ext cx="2529548" cy="138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09600" y="1295400"/>
            <a:ext cx="8077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zh-CN" altLang="en-US" dirty="0">
                <a:solidFill>
                  <a:srgbClr val="FFFF00"/>
                </a:solidFill>
              </a:rPr>
              <a:t>数据表（</a:t>
            </a:r>
            <a:r>
              <a:rPr lang="en-US" altLang="zh-CN" dirty="0">
                <a:solidFill>
                  <a:srgbClr val="FFFF00"/>
                </a:solidFill>
              </a:rPr>
              <a:t>datasheet</a:t>
            </a:r>
            <a:r>
              <a:rPr lang="zh-CN" altLang="en-US" dirty="0">
                <a:solidFill>
                  <a:srgbClr val="FFFF00"/>
                </a:solidFill>
              </a:rPr>
              <a:t>）</a:t>
            </a:r>
            <a:r>
              <a:rPr lang="zh-CN" altLang="en-US" dirty="0"/>
              <a:t>：芯片制造商提供的关于产品信息的文档，说明了芯片的功能、结构、特性及使用方式等；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印制电路板（</a:t>
            </a:r>
            <a:r>
              <a:rPr lang="en-US" altLang="zh-CN" dirty="0">
                <a:solidFill>
                  <a:srgbClr val="FFFF00"/>
                </a:solidFill>
              </a:rPr>
              <a:t>printed circuit board</a:t>
            </a:r>
            <a:r>
              <a:rPr lang="zh-CN" altLang="en-US" dirty="0">
                <a:solidFill>
                  <a:srgbClr val="FFFF00"/>
                </a:solidFill>
              </a:rPr>
              <a:t>，</a:t>
            </a:r>
            <a:r>
              <a:rPr lang="en-US" altLang="zh-CN" dirty="0">
                <a:solidFill>
                  <a:srgbClr val="FFFF00"/>
                </a:solidFill>
              </a:rPr>
              <a:t>PCB</a:t>
            </a:r>
            <a:r>
              <a:rPr lang="zh-CN" altLang="en-US" dirty="0">
                <a:solidFill>
                  <a:srgbClr val="FFFF00"/>
                </a:solidFill>
              </a:rPr>
              <a:t>）</a:t>
            </a:r>
            <a:r>
              <a:rPr lang="zh-CN" altLang="en-US" dirty="0"/>
              <a:t>：薄的纤维玻璃板，印有铜线来连接元器件；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原理图（</a:t>
            </a:r>
            <a:r>
              <a:rPr lang="en-US" altLang="zh-CN" dirty="0">
                <a:solidFill>
                  <a:srgbClr val="FFFF00"/>
                </a:solidFill>
              </a:rPr>
              <a:t>schematic diagram</a:t>
            </a:r>
            <a:r>
              <a:rPr lang="zh-CN" altLang="en-US" dirty="0">
                <a:solidFill>
                  <a:srgbClr val="FFFF00"/>
                </a:solidFill>
              </a:rPr>
              <a:t>）</a:t>
            </a:r>
            <a:r>
              <a:rPr lang="zh-CN" altLang="en-US" dirty="0"/>
              <a:t>：用于表示电路的主要部分以及元件之间的连接。</a:t>
            </a:r>
            <a:endParaRPr lang="zh-CN" altLang="en-US" dirty="0"/>
          </a:p>
        </p:txBody>
      </p:sp>
      <p:grpSp>
        <p:nvGrpSpPr>
          <p:cNvPr id="10" name="Group 8"/>
          <p:cNvGrpSpPr/>
          <p:nvPr/>
        </p:nvGrpSpPr>
        <p:grpSpPr bwMode="auto">
          <a:xfrm>
            <a:off x="986098" y="4149760"/>
            <a:ext cx="7239274" cy="2416975"/>
            <a:chOff x="462" y="2160"/>
            <a:chExt cx="5052" cy="1817"/>
          </a:xfrm>
        </p:grpSpPr>
        <p:pic>
          <p:nvPicPr>
            <p:cNvPr id="11" name="Picture 5" descr="k108_pcb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4FAF8"/>
                </a:clrFrom>
                <a:clrTo>
                  <a:srgbClr val="F4FA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" y="2160"/>
              <a:ext cx="2208" cy="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 descr="proc_avr_1-PCB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" y="2201"/>
              <a:ext cx="2652" cy="1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18753" r="20303" b="5217"/>
          <a:stretch>
            <a:fillRect/>
          </a:stretch>
        </p:blipFill>
        <p:spPr bwMode="auto">
          <a:xfrm>
            <a:off x="771525" y="1085852"/>
            <a:ext cx="7761810" cy="5676594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电路术语与符号</a:t>
            </a:r>
            <a:endParaRPr lang="en-US" altLang="zh-CN" dirty="0"/>
          </a:p>
          <a:p>
            <a:pPr lvl="1"/>
            <a:r>
              <a:rPr lang="zh-CN" alt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接地电压</a:t>
            </a:r>
            <a:r>
              <a:rPr lang="en-US" altLang="zh-CN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低电压：</a:t>
            </a:r>
            <a:r>
              <a:rPr lang="en-US" altLang="zh-CN" sz="2200" dirty="0"/>
              <a:t>0V</a:t>
            </a:r>
            <a:r>
              <a:rPr lang="zh-CN" altLang="en-US" sz="2200" dirty="0"/>
              <a:t>电压；</a:t>
            </a:r>
            <a:endParaRPr lang="en-US" altLang="zh-CN" sz="2200" dirty="0"/>
          </a:p>
          <a:p>
            <a:pPr lvl="1"/>
            <a:r>
              <a:rPr lang="zh-CN" alt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接地引脚（</a:t>
            </a:r>
            <a:r>
              <a:rPr lang="en-US" altLang="zh-CN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GND</a:t>
            </a:r>
            <a:r>
              <a:rPr lang="zh-CN" alt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）：</a:t>
            </a:r>
            <a:r>
              <a:rPr lang="zh-CN" altLang="en-US" sz="2200" dirty="0"/>
              <a:t>接到一直是低电压的信号；</a:t>
            </a:r>
            <a:endParaRPr lang="zh-CN" altLang="en-US" sz="2200" dirty="0"/>
          </a:p>
          <a:p>
            <a:pPr lvl="1"/>
            <a:r>
              <a:rPr lang="zh-CN" alt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集电极电压</a:t>
            </a:r>
            <a:r>
              <a:rPr lang="en-US" altLang="zh-CN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高电压：</a:t>
            </a:r>
            <a:r>
              <a:rPr lang="en-US" altLang="zh-CN" sz="2200" dirty="0"/>
              <a:t>3V</a:t>
            </a:r>
            <a:r>
              <a:rPr lang="zh-CN" altLang="en-US" sz="2200" dirty="0"/>
              <a:t>、</a:t>
            </a:r>
            <a:r>
              <a:rPr lang="en-US" altLang="zh-CN" sz="2200" dirty="0"/>
              <a:t>5V</a:t>
            </a:r>
            <a:r>
              <a:rPr lang="zh-CN" altLang="en-US" sz="2200" dirty="0"/>
              <a:t>、</a:t>
            </a:r>
            <a:r>
              <a:rPr lang="en-US" altLang="zh-CN" sz="2200" dirty="0"/>
              <a:t>12V</a:t>
            </a:r>
            <a:r>
              <a:rPr lang="zh-CN" altLang="en-US" sz="2200" dirty="0"/>
              <a:t>电压；</a:t>
            </a:r>
            <a:endParaRPr lang="zh-CN" altLang="en-US" sz="2200" dirty="0"/>
          </a:p>
          <a:p>
            <a:pPr lvl="2"/>
            <a:r>
              <a:rPr lang="zh-CN" altLang="en-US" sz="2200" dirty="0"/>
              <a:t>任何时候，电路中的信号要么高要么低；</a:t>
            </a:r>
            <a:endParaRPr lang="en-US" altLang="zh-CN" sz="2200" dirty="0"/>
          </a:p>
          <a:p>
            <a:pPr lvl="2"/>
            <a:r>
              <a:rPr lang="zh-CN" altLang="en-US" sz="2200" dirty="0"/>
              <a:t>电路供电电压</a:t>
            </a:r>
            <a:r>
              <a:rPr lang="en-US" altLang="zh-CN" sz="2200" dirty="0" err="1"/>
              <a:t>Vcc</a:t>
            </a:r>
            <a:r>
              <a:rPr lang="zh-CN" altLang="en-US" sz="2200" dirty="0"/>
              <a:t>、芯片工作电压</a:t>
            </a:r>
            <a:r>
              <a:rPr lang="en-US" altLang="zh-CN" sz="2200" dirty="0" err="1"/>
              <a:t>Vdd</a:t>
            </a:r>
            <a:r>
              <a:rPr lang="zh-CN" altLang="en-US" sz="2200" dirty="0"/>
              <a:t>、发射级电源电压</a:t>
            </a:r>
            <a:r>
              <a:rPr lang="en-US" altLang="zh-CN" sz="2200" dirty="0" err="1"/>
              <a:t>Vee</a:t>
            </a:r>
            <a:r>
              <a:rPr lang="zh-CN" altLang="en-US" sz="2200" dirty="0"/>
              <a:t>、编程电压</a:t>
            </a:r>
            <a:r>
              <a:rPr lang="en-US" altLang="zh-CN" sz="2200" dirty="0" err="1"/>
              <a:t>Vpp</a:t>
            </a:r>
            <a:r>
              <a:rPr lang="en-US" altLang="zh-CN" sz="2200" dirty="0"/>
              <a:t>……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532335" y="4280715"/>
            <a:ext cx="8192565" cy="2301240"/>
          </a:xfrm>
          <a:prstGeom prst="roundRect">
            <a:avLst>
              <a:gd name="adj" fmla="val 5389"/>
            </a:avLst>
          </a:prstGeom>
          <a:solidFill>
            <a:srgbClr val="008000"/>
          </a:solidFill>
          <a:ln w="15875">
            <a:solidFill>
              <a:srgbClr val="FFC000"/>
            </a:solidFill>
            <a:round/>
          </a:ln>
        </p:spPr>
        <p:txBody>
          <a:bodyPr>
            <a:normAutofit fontScale="85000" lnSpcReduction="20000"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FF00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000" dirty="0">
                <a:solidFill>
                  <a:schemeClr val="tx1"/>
                </a:solidFill>
              </a:rPr>
              <a:t>TTL</a:t>
            </a:r>
            <a:r>
              <a:rPr kumimoji="0" lang="zh-CN" altLang="en-US" sz="2000" dirty="0">
                <a:solidFill>
                  <a:schemeClr val="tx1"/>
                </a:solidFill>
              </a:rPr>
              <a:t>电平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：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TTL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器件中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+5V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等价于逻辑“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1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”，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0V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等价于逻辑“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0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”；</a:t>
            </a:r>
            <a:endParaRPr kumimoji="0" lang="en-US" altLang="zh-CN" sz="2000" b="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600" b="0" dirty="0">
                <a:solidFill>
                  <a:schemeClr val="tx1"/>
                </a:solidFill>
              </a:rPr>
              <a:t>输出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L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：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&lt;0.8V 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；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H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：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&gt;2.4V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；</a:t>
            </a:r>
            <a:endParaRPr kumimoji="0" lang="en-US" altLang="zh-CN" sz="1600" b="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600" b="0" dirty="0">
                <a:solidFill>
                  <a:schemeClr val="tx1"/>
                </a:solidFill>
              </a:rPr>
              <a:t>输入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L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：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&lt;1.2V 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；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H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：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&gt;2.0V </a:t>
            </a:r>
            <a:endParaRPr kumimoji="0" lang="en-US" altLang="zh-CN" sz="16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000" dirty="0">
                <a:solidFill>
                  <a:schemeClr val="tx1"/>
                </a:solidFill>
              </a:rPr>
              <a:t>CMOS</a:t>
            </a:r>
            <a:r>
              <a:rPr kumimoji="0" lang="zh-CN" altLang="en-US" sz="2000" dirty="0">
                <a:solidFill>
                  <a:schemeClr val="tx1"/>
                </a:solidFill>
              </a:rPr>
              <a:t>电平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：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CMOS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器件中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12V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电压为逻辑“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1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”，低于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3.6V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时为“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0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”；</a:t>
            </a:r>
            <a:endParaRPr kumimoji="0" lang="en-US" altLang="zh-CN" sz="2000" b="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600" b="0" dirty="0">
                <a:solidFill>
                  <a:schemeClr val="tx1"/>
                </a:solidFill>
              </a:rPr>
              <a:t>输出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L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：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&lt;0.1*</a:t>
            </a:r>
            <a:r>
              <a:rPr kumimoji="0" lang="en-US" altLang="zh-CN" sz="1600" b="0" dirty="0" err="1">
                <a:solidFill>
                  <a:schemeClr val="tx1"/>
                </a:solidFill>
              </a:rPr>
              <a:t>Vcc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 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；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H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：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&gt;0.9*</a:t>
            </a:r>
            <a:r>
              <a:rPr kumimoji="0" lang="en-US" altLang="zh-CN" sz="1600" b="0" dirty="0" err="1">
                <a:solidFill>
                  <a:schemeClr val="tx1"/>
                </a:solidFill>
              </a:rPr>
              <a:t>Vcc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；</a:t>
            </a:r>
            <a:endParaRPr kumimoji="0" lang="en-US" altLang="zh-CN" sz="1600" b="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600" b="0" dirty="0">
                <a:solidFill>
                  <a:schemeClr val="tx1"/>
                </a:solidFill>
              </a:rPr>
              <a:t>输入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L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：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&lt;0.3*</a:t>
            </a:r>
            <a:r>
              <a:rPr kumimoji="0" lang="en-US" altLang="zh-CN" sz="1600" b="0" dirty="0" err="1">
                <a:solidFill>
                  <a:schemeClr val="tx1"/>
                </a:solidFill>
              </a:rPr>
              <a:t>Vcc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 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； 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H</a:t>
            </a:r>
            <a:r>
              <a:rPr kumimoji="0" lang="zh-CN" altLang="en-US" sz="1600" b="0" dirty="0">
                <a:solidFill>
                  <a:schemeClr val="tx1"/>
                </a:solidFill>
              </a:rPr>
              <a:t>：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&gt;0.7*</a:t>
            </a:r>
            <a:r>
              <a:rPr kumimoji="0" lang="en-US" altLang="zh-CN" sz="1600" b="0" dirty="0" err="1">
                <a:solidFill>
                  <a:schemeClr val="tx1"/>
                </a:solidFill>
              </a:rPr>
              <a:t>Vcc</a:t>
            </a:r>
            <a:r>
              <a:rPr kumimoji="0" lang="en-US" altLang="zh-CN" sz="1600" b="0" dirty="0">
                <a:solidFill>
                  <a:schemeClr val="tx1"/>
                </a:solidFill>
              </a:rPr>
              <a:t>. </a:t>
            </a:r>
            <a:endParaRPr kumimoji="0" lang="en-US" altLang="zh-CN" sz="16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000" dirty="0">
                <a:solidFill>
                  <a:schemeClr val="tx1"/>
                </a:solidFill>
              </a:rPr>
              <a:t>RS-232</a:t>
            </a:r>
            <a:r>
              <a:rPr kumimoji="0" lang="zh-CN" altLang="en-US" sz="2000" dirty="0">
                <a:solidFill>
                  <a:schemeClr val="tx1"/>
                </a:solidFill>
              </a:rPr>
              <a:t>电平：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负逻辑电平，即负电平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-3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～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-12V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为逻辑“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1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”，正电平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+3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～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+12V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为逻辑“</a:t>
            </a:r>
            <a:r>
              <a:rPr kumimoji="0" lang="en-US" altLang="zh-CN" sz="2000" b="0" dirty="0">
                <a:solidFill>
                  <a:schemeClr val="tx1"/>
                </a:solidFill>
              </a:rPr>
              <a:t>0</a:t>
            </a:r>
            <a:r>
              <a:rPr kumimoji="0" lang="zh-CN" altLang="en-US" sz="2000" b="0" dirty="0">
                <a:solidFill>
                  <a:schemeClr val="tx1"/>
                </a:solidFill>
              </a:rPr>
              <a:t>”；</a:t>
            </a:r>
            <a:endParaRPr kumimoji="0" lang="en-US" altLang="zh-CN" sz="20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ü"/>
              <a:defRPr/>
            </a:pPr>
            <a:r>
              <a:rPr lang="zh-CN" altLang="zh-CN" sz="19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实际中，不同电平是可以进行转换的。</a:t>
            </a:r>
            <a:endParaRPr kumimoji="0" lang="zh-CN" altLang="en-US" sz="2100" b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"/>
          <p:cNvSpPr>
            <a:spLocks noChangeArrowheads="1"/>
          </p:cNvSpPr>
          <p:nvPr/>
        </p:nvSpPr>
        <p:spPr bwMode="auto">
          <a:xfrm>
            <a:off x="1887418" y="3735236"/>
            <a:ext cx="5462290" cy="2597270"/>
          </a:xfrm>
          <a:prstGeom prst="roundRect">
            <a:avLst>
              <a:gd name="adj" fmla="val 2148"/>
            </a:avLst>
          </a:prstGeom>
          <a:solidFill>
            <a:schemeClr val="tx1"/>
          </a:solidFill>
          <a:ln w="9525">
            <a:solidFill>
              <a:srgbClr val="008080"/>
            </a:solidFill>
            <a:round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91A3552-485D-4747-A916-0CABC6C454DB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765" y="1314450"/>
            <a:ext cx="8077517" cy="4880273"/>
          </a:xfrm>
        </p:spPr>
        <p:txBody>
          <a:bodyPr>
            <a:normAutofit/>
          </a:bodyPr>
          <a:lstStyle/>
          <a:p>
            <a:pPr lvl="1"/>
            <a:r>
              <a:rPr lang="zh-CN" altLang="en-US" sz="22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信号</a:t>
            </a:r>
            <a:r>
              <a:rPr lang="zh-CN" altLang="en-US" sz="2200" dirty="0">
                <a:solidFill>
                  <a:srgbClr val="FFC000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2200" dirty="0">
                <a:latin typeface="Arial" panose="020B0604020202020204" pitchFamily="34" charset="0"/>
              </a:rPr>
              <a:t>是时</a:t>
            </a:r>
            <a:r>
              <a:rPr lang="en-US" altLang="zh-CN" sz="2200" dirty="0">
                <a:latin typeface="Arial" panose="020B0604020202020204" pitchFamily="34" charset="0"/>
              </a:rPr>
              <a:t>-</a:t>
            </a:r>
            <a:r>
              <a:rPr lang="zh-CN" altLang="en-US" sz="2200" dirty="0">
                <a:latin typeface="Arial" panose="020B0604020202020204" pitchFamily="34" charset="0"/>
              </a:rPr>
              <a:t>空域中，以特定载体（如光、电、声音等）和特定形式传输信息的能量单元；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是信息的物理表示</a:t>
            </a:r>
            <a:r>
              <a:rPr lang="zh-CN" altLang="en-US" sz="2200" dirty="0">
                <a:latin typeface="Arial" panose="020B0604020202020204" pitchFamily="34" charset="0"/>
                <a:ea typeface="KaiTi" panose="02010609060101010101" pitchFamily="49" charset="-122"/>
              </a:rPr>
              <a:t>；</a:t>
            </a:r>
            <a:endParaRPr lang="zh-CN" altLang="en-US" sz="2200" dirty="0">
              <a:latin typeface="Arial" panose="020B0604020202020204" pitchFamily="34" charset="0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浮动信号</a:t>
            </a:r>
            <a:r>
              <a:rPr lang="zh-CN" altLang="en-US" sz="2200" dirty="0">
                <a:solidFill>
                  <a:srgbClr val="FFC000"/>
                </a:solidFill>
              </a:rPr>
              <a:t>（多驱动信号）</a:t>
            </a:r>
            <a:endParaRPr lang="zh-CN" altLang="en-US" sz="2200" dirty="0">
              <a:solidFill>
                <a:srgbClr val="FFC000"/>
              </a:solidFill>
            </a:endParaRPr>
          </a:p>
          <a:p>
            <a:pPr lvl="2"/>
            <a:r>
              <a:rPr lang="zh-CN" altLang="en-US" sz="2000" dirty="0"/>
              <a:t>下图中如果没有任何输出信号，会有什么问题？</a:t>
            </a:r>
            <a:endParaRPr lang="zh-CN" altLang="en-US" sz="2000" dirty="0"/>
          </a:p>
          <a:p>
            <a:pPr lvl="2"/>
            <a:r>
              <a:rPr lang="zh-CN" altLang="en-US" sz="2000" dirty="0"/>
              <a:t>没有驱动，信号可能高也可能低，或者处于二者之间某个状态</a:t>
            </a:r>
            <a:r>
              <a:rPr lang="en-US" altLang="zh-CN" sz="2000" dirty="0"/>
              <a:t>(</a:t>
            </a:r>
            <a:r>
              <a:rPr lang="zh-CN" altLang="en-US" sz="2000" dirty="0"/>
              <a:t>浮动</a:t>
            </a:r>
            <a:r>
              <a:rPr lang="en-US" altLang="zh-CN" sz="2000" dirty="0"/>
              <a:t>)</a:t>
            </a:r>
            <a:r>
              <a:rPr lang="en-US" altLang="zh-CN" sz="2000" dirty="0">
                <a:sym typeface="Wingdings" panose="05000000000000000000" pitchFamily="2" charset="2"/>
              </a:rPr>
              <a:t></a:t>
            </a:r>
            <a:r>
              <a:rPr lang="zh-CN" altLang="en-US" sz="2000" dirty="0"/>
              <a:t>依赖与信号两端元件的瞬时状态，无法预见；</a:t>
            </a:r>
            <a:endParaRPr lang="zh-CN" altLang="en-US" sz="2000" dirty="0"/>
          </a:p>
        </p:txBody>
      </p:sp>
      <p:sp>
        <p:nvSpPr>
          <p:cNvPr id="59412" name="Line 7"/>
          <p:cNvSpPr>
            <a:spLocks noChangeShapeType="1"/>
          </p:cNvSpPr>
          <p:nvPr/>
        </p:nvSpPr>
        <p:spPr bwMode="auto">
          <a:xfrm flipV="1">
            <a:off x="2181106" y="5075204"/>
            <a:ext cx="3752974" cy="2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9416" name="Group 17"/>
          <p:cNvGrpSpPr/>
          <p:nvPr/>
        </p:nvGrpSpPr>
        <p:grpSpPr bwMode="auto">
          <a:xfrm>
            <a:off x="2181107" y="4237006"/>
            <a:ext cx="2667000" cy="838200"/>
            <a:chOff x="2506" y="1824"/>
            <a:chExt cx="1680" cy="528"/>
          </a:xfrm>
        </p:grpSpPr>
        <p:sp>
          <p:nvSpPr>
            <p:cNvPr id="59431" name="Line 18"/>
            <p:cNvSpPr>
              <a:spLocks noChangeShapeType="1"/>
            </p:cNvSpPr>
            <p:nvPr/>
          </p:nvSpPr>
          <p:spPr bwMode="auto">
            <a:xfrm>
              <a:off x="2506" y="1824"/>
              <a:ext cx="1680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32" name="Line 19"/>
            <p:cNvSpPr>
              <a:spLocks noChangeShapeType="1"/>
            </p:cNvSpPr>
            <p:nvPr/>
          </p:nvSpPr>
          <p:spPr bwMode="auto">
            <a:xfrm>
              <a:off x="4186" y="1824"/>
              <a:ext cx="0" cy="528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9417" name="Group 20"/>
          <p:cNvGrpSpPr/>
          <p:nvPr/>
        </p:nvGrpSpPr>
        <p:grpSpPr bwMode="auto">
          <a:xfrm>
            <a:off x="2181107" y="5075206"/>
            <a:ext cx="2667000" cy="838200"/>
            <a:chOff x="2506" y="2352"/>
            <a:chExt cx="1680" cy="528"/>
          </a:xfrm>
        </p:grpSpPr>
        <p:sp>
          <p:nvSpPr>
            <p:cNvPr id="59429" name="Line 21"/>
            <p:cNvSpPr>
              <a:spLocks noChangeShapeType="1"/>
            </p:cNvSpPr>
            <p:nvPr/>
          </p:nvSpPr>
          <p:spPr bwMode="auto">
            <a:xfrm>
              <a:off x="2506" y="2880"/>
              <a:ext cx="1680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30" name="Line 22"/>
            <p:cNvSpPr>
              <a:spLocks noChangeShapeType="1"/>
            </p:cNvSpPr>
            <p:nvPr/>
          </p:nvSpPr>
          <p:spPr bwMode="auto">
            <a:xfrm flipV="1">
              <a:off x="4186" y="2352"/>
              <a:ext cx="0" cy="528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21" name="Text Box 26"/>
          <p:cNvSpPr txBox="1">
            <a:spLocks noChangeArrowheads="1"/>
          </p:cNvSpPr>
          <p:nvPr/>
        </p:nvSpPr>
        <p:spPr bwMode="auto">
          <a:xfrm>
            <a:off x="1860432" y="4248119"/>
            <a:ext cx="65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>
                <a:solidFill>
                  <a:schemeClr val="bg1"/>
                </a:solidFill>
                <a:latin typeface="Arial" panose="020B0604020202020204" pitchFamily="34" charset="0"/>
              </a:rPr>
              <a:t>输入</a:t>
            </a:r>
            <a:r>
              <a:rPr kumimoji="0" lang="en-US" altLang="zh-CN" sz="1400" b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endParaRPr kumimoji="0" lang="en-US" altLang="zh-CN" sz="1400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9422" name="Text Box 27"/>
          <p:cNvSpPr txBox="1">
            <a:spLocks noChangeArrowheads="1"/>
          </p:cNvSpPr>
          <p:nvPr/>
        </p:nvSpPr>
        <p:spPr bwMode="auto">
          <a:xfrm>
            <a:off x="1876307" y="4770406"/>
            <a:ext cx="65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>
                <a:solidFill>
                  <a:schemeClr val="bg1"/>
                </a:solidFill>
                <a:latin typeface="Arial" panose="020B0604020202020204" pitchFamily="34" charset="0"/>
              </a:rPr>
              <a:t>输入</a:t>
            </a:r>
            <a:r>
              <a:rPr kumimoji="0" lang="en-US" altLang="zh-CN" sz="1400" b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endParaRPr kumimoji="0" lang="en-US" altLang="zh-CN" sz="1400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9423" name="Text Box 28"/>
          <p:cNvSpPr txBox="1">
            <a:spLocks noChangeArrowheads="1"/>
          </p:cNvSpPr>
          <p:nvPr/>
        </p:nvSpPr>
        <p:spPr bwMode="auto">
          <a:xfrm>
            <a:off x="1876307" y="5608606"/>
            <a:ext cx="668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>
                <a:solidFill>
                  <a:schemeClr val="bg1"/>
                </a:solidFill>
                <a:latin typeface="Arial" panose="020B0604020202020204" pitchFamily="34" charset="0"/>
              </a:rPr>
              <a:t>输入</a:t>
            </a:r>
            <a:r>
              <a:rPr kumimoji="0" lang="en-US" altLang="zh-CN" sz="1400" b="0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endParaRPr kumimoji="0" lang="en-US" altLang="zh-CN" sz="1400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9"/>
          <p:cNvSpPr txBox="1">
            <a:spLocks noChangeArrowheads="1"/>
          </p:cNvSpPr>
          <p:nvPr/>
        </p:nvSpPr>
        <p:spPr bwMode="auto">
          <a:xfrm>
            <a:off x="4815096" y="4770406"/>
            <a:ext cx="53975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输出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59425" name="Group 30"/>
          <p:cNvGrpSpPr/>
          <p:nvPr/>
        </p:nvGrpSpPr>
        <p:grpSpPr bwMode="auto">
          <a:xfrm>
            <a:off x="3628907" y="3932206"/>
            <a:ext cx="609600" cy="2286000"/>
            <a:chOff x="3418" y="1632"/>
            <a:chExt cx="384" cy="1440"/>
          </a:xfrm>
        </p:grpSpPr>
        <p:sp>
          <p:nvSpPr>
            <p:cNvPr id="59426" name="AutoShape 31"/>
            <p:cNvSpPr>
              <a:spLocks noChangeArrowheads="1"/>
            </p:cNvSpPr>
            <p:nvPr/>
          </p:nvSpPr>
          <p:spPr bwMode="auto">
            <a:xfrm rot="5400000">
              <a:off x="3418" y="2160"/>
              <a:ext cx="384" cy="384"/>
            </a:xfrm>
            <a:prstGeom prst="flowChartExtra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</a:ln>
          </p:spPr>
          <p:txBody>
            <a:bodyPr rot="10800000" vert="eaVert"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  <a:endParaRPr kumimoji="0" lang="en-US" altLang="zh-CN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27" name="AutoShape 32"/>
            <p:cNvSpPr>
              <a:spLocks noChangeArrowheads="1"/>
            </p:cNvSpPr>
            <p:nvPr/>
          </p:nvSpPr>
          <p:spPr bwMode="auto">
            <a:xfrm rot="5400000">
              <a:off x="3418" y="1632"/>
              <a:ext cx="384" cy="384"/>
            </a:xfrm>
            <a:prstGeom prst="flowChartExtra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</a:ln>
          </p:spPr>
          <p:txBody>
            <a:bodyPr rot="10800000" vert="eaVert"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dirty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kumimoji="0"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28" name="AutoShape 33"/>
            <p:cNvSpPr>
              <a:spLocks noChangeArrowheads="1"/>
            </p:cNvSpPr>
            <p:nvPr/>
          </p:nvSpPr>
          <p:spPr bwMode="auto">
            <a:xfrm rot="5400000">
              <a:off x="3418" y="2688"/>
              <a:ext cx="384" cy="384"/>
            </a:xfrm>
            <a:prstGeom prst="flowChartExtra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</a:ln>
          </p:spPr>
          <p:txBody>
            <a:bodyPr rot="10800000" vert="eaVert"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dirty="0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  <a:endParaRPr kumimoji="0"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478609" y="4162528"/>
            <a:ext cx="129396" cy="148956"/>
            <a:chOff x="8151962" y="2369958"/>
            <a:chExt cx="227163" cy="2289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8151962" y="2380891"/>
              <a:ext cx="227163" cy="2179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8151962" y="2369958"/>
              <a:ext cx="227163" cy="228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4474158" y="5000727"/>
            <a:ext cx="129396" cy="148956"/>
            <a:chOff x="8151962" y="2369958"/>
            <a:chExt cx="227163" cy="228900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8151962" y="2380891"/>
              <a:ext cx="227163" cy="2179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8151962" y="2369958"/>
              <a:ext cx="227163" cy="228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4474434" y="5839974"/>
            <a:ext cx="129396" cy="148956"/>
            <a:chOff x="8151962" y="2369958"/>
            <a:chExt cx="227163" cy="22890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8151962" y="2380891"/>
              <a:ext cx="227163" cy="2179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8151962" y="2369958"/>
              <a:ext cx="227163" cy="228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5867251" y="4084604"/>
            <a:ext cx="1309718" cy="1981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芯片</a:t>
            </a:r>
            <a:endParaRPr lang="zh-CN" altLang="en-US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autoUpdateAnimBg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903BA70-44A2-41BF-BED9-FAE45682980B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256789"/>
            <a:ext cx="8071485" cy="5072848"/>
          </a:xfrm>
        </p:spPr>
        <p:txBody>
          <a:bodyPr/>
          <a:lstStyle/>
          <a:p>
            <a:pPr lvl="1"/>
            <a:r>
              <a:rPr lang="zh-CN" altLang="en-US" sz="22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三态门</a:t>
            </a:r>
            <a:r>
              <a:rPr lang="zh-CN" altLang="en-US" sz="2200" dirty="0"/>
              <a:t>（三态驱动器、三态缓冲器）</a:t>
            </a:r>
            <a:endParaRPr lang="zh-CN" altLang="en-US" sz="2200" dirty="0"/>
          </a:p>
          <a:p>
            <a:pPr lvl="2"/>
            <a:r>
              <a:rPr lang="zh-CN" altLang="en-US" sz="2000" dirty="0"/>
              <a:t>可以将信号驱动为高电压、低电压、浮动状态；</a:t>
            </a:r>
            <a:endParaRPr lang="zh-CN" altLang="en-US" sz="2000" dirty="0"/>
          </a:p>
          <a:p>
            <a:pPr lvl="2"/>
            <a:r>
              <a:rPr lang="zh-CN" altLang="en-US" sz="2000" dirty="0"/>
              <a:t>浮动状态即第三种输出状态，也称三态、高阻抗态；</a:t>
            </a:r>
            <a:r>
              <a:rPr lang="zh-CN" altLang="en-US" sz="2000" u="sng" dirty="0"/>
              <a:t>此时既不像输出</a:t>
            </a:r>
            <a:r>
              <a:rPr lang="en-US" altLang="zh-CN" sz="2000" u="sng" dirty="0"/>
              <a:t>0</a:t>
            </a:r>
            <a:r>
              <a:rPr lang="zh-CN" altLang="en-US" sz="2000" u="sng" dirty="0"/>
              <a:t>状态那样允许电流灌入，也不象输出</a:t>
            </a:r>
            <a:r>
              <a:rPr lang="en-US" altLang="zh-CN" sz="2000" u="sng" dirty="0"/>
              <a:t>1</a:t>
            </a:r>
            <a:r>
              <a:rPr lang="zh-CN" altLang="en-US" sz="2000" u="sng" dirty="0"/>
              <a:t>状态那样向负载提供电流，处于悬浮状态</a:t>
            </a:r>
            <a:r>
              <a:rPr lang="zh-CN" altLang="en-US" sz="2000" dirty="0"/>
              <a:t>；</a:t>
            </a:r>
            <a:endParaRPr lang="zh-CN" altLang="en-US" sz="2000" dirty="0"/>
          </a:p>
          <a:p>
            <a:pPr lvl="2"/>
            <a:r>
              <a:rPr lang="zh-CN" altLang="en-US" sz="2000" dirty="0"/>
              <a:t>用于多个数据源共享一根（组）线路，驱动同一信号。</a:t>
            </a:r>
            <a:endParaRPr lang="en-US" altLang="zh-CN" sz="2000" dirty="0"/>
          </a:p>
        </p:txBody>
      </p:sp>
      <p:grpSp>
        <p:nvGrpSpPr>
          <p:cNvPr id="2" name="Group 22"/>
          <p:cNvGrpSpPr/>
          <p:nvPr/>
        </p:nvGrpSpPr>
        <p:grpSpPr bwMode="auto">
          <a:xfrm>
            <a:off x="927340" y="4144552"/>
            <a:ext cx="2165350" cy="1970088"/>
            <a:chOff x="912" y="2688"/>
            <a:chExt cx="1364" cy="1241"/>
          </a:xfrm>
        </p:grpSpPr>
        <p:sp>
          <p:nvSpPr>
            <p:cNvPr id="58411" name="Line 5"/>
            <p:cNvSpPr>
              <a:spLocks noChangeShapeType="1"/>
            </p:cNvSpPr>
            <p:nvPr/>
          </p:nvSpPr>
          <p:spPr bwMode="auto">
            <a:xfrm>
              <a:off x="932" y="3264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12" name="Line 6"/>
            <p:cNvSpPr>
              <a:spLocks noChangeShapeType="1"/>
            </p:cNvSpPr>
            <p:nvPr/>
          </p:nvSpPr>
          <p:spPr bwMode="auto">
            <a:xfrm>
              <a:off x="1556" y="273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13" name="AutoShape 4"/>
            <p:cNvSpPr>
              <a:spLocks noChangeArrowheads="1"/>
            </p:cNvSpPr>
            <p:nvPr/>
          </p:nvSpPr>
          <p:spPr bwMode="auto">
            <a:xfrm rot="5400000">
              <a:off x="1412" y="3072"/>
              <a:ext cx="384" cy="384"/>
            </a:xfrm>
            <a:prstGeom prst="flowChartExtra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rot="10800000" vert="eaVert"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>
                  <a:solidFill>
                    <a:schemeClr val="bg1"/>
                  </a:solidFill>
                  <a:latin typeface="Arial" panose="020B0604020202020204" pitchFamily="34" charset="0"/>
                </a:rPr>
                <a:t>A</a:t>
              </a:r>
              <a:endParaRPr kumimoji="0" lang="en-US" altLang="zh-CN" sz="1800" b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414" name="Text Box 7"/>
            <p:cNvSpPr txBox="1">
              <a:spLocks noChangeArrowheads="1"/>
            </p:cNvSpPr>
            <p:nvPr/>
          </p:nvSpPr>
          <p:spPr bwMode="auto">
            <a:xfrm>
              <a:off x="912" y="3273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chemeClr val="tx1"/>
                  </a:solidFill>
                  <a:latin typeface="Arial" panose="020B0604020202020204" pitchFamily="34" charset="0"/>
                </a:rPr>
                <a:t>输入</a:t>
              </a:r>
              <a:endParaRPr kumimoji="0" lang="zh-CN" altLang="en-US" sz="1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415" name="Text Box 8"/>
            <p:cNvSpPr txBox="1">
              <a:spLocks noChangeArrowheads="1"/>
            </p:cNvSpPr>
            <p:nvPr/>
          </p:nvSpPr>
          <p:spPr bwMode="auto">
            <a:xfrm>
              <a:off x="1872" y="3273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chemeClr val="tx1"/>
                  </a:solidFill>
                  <a:latin typeface="Arial" panose="020B0604020202020204" pitchFamily="34" charset="0"/>
                </a:rPr>
                <a:t>输出</a:t>
              </a:r>
              <a:endParaRPr kumimoji="0" lang="zh-CN" altLang="en-US" sz="1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416" name="Text Box 9"/>
            <p:cNvSpPr txBox="1">
              <a:spLocks noChangeArrowheads="1"/>
            </p:cNvSpPr>
            <p:nvPr/>
          </p:nvSpPr>
          <p:spPr bwMode="auto">
            <a:xfrm>
              <a:off x="1556" y="2688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chemeClr val="tx1"/>
                  </a:solidFill>
                  <a:latin typeface="Arial" panose="020B0604020202020204" pitchFamily="34" charset="0"/>
                </a:rPr>
                <a:t>选择</a:t>
              </a:r>
              <a:endParaRPr kumimoji="0" lang="zh-CN" altLang="en-US" sz="1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417" name="Text Box 10"/>
            <p:cNvSpPr txBox="1">
              <a:spLocks noChangeArrowheads="1"/>
            </p:cNvSpPr>
            <p:nvPr/>
          </p:nvSpPr>
          <p:spPr bwMode="auto">
            <a:xfrm>
              <a:off x="1124" y="3696"/>
              <a:ext cx="8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dirty="0">
                  <a:solidFill>
                    <a:srgbClr val="FFC000"/>
                  </a:solidFill>
                  <a:latin typeface="Arial" panose="020B0604020202020204" pitchFamily="34" charset="0"/>
                </a:rPr>
                <a:t>三态驱动器</a:t>
              </a:r>
              <a:endParaRPr kumimoji="0" lang="zh-CN" altLang="en-US" sz="1800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53"/>
          <p:cNvGrpSpPr/>
          <p:nvPr/>
        </p:nvGrpSpPr>
        <p:grpSpPr bwMode="auto">
          <a:xfrm>
            <a:off x="4486819" y="0"/>
            <a:ext cx="3908425" cy="3124200"/>
            <a:chOff x="3010" y="288"/>
            <a:chExt cx="2462" cy="1968"/>
          </a:xfrm>
        </p:grpSpPr>
        <p:sp>
          <p:nvSpPr>
            <p:cNvPr id="64552" name="AutoShape 40"/>
            <p:cNvSpPr>
              <a:spLocks noChangeArrowheads="1"/>
            </p:cNvSpPr>
            <p:nvPr/>
          </p:nvSpPr>
          <p:spPr bwMode="auto">
            <a:xfrm>
              <a:off x="3010" y="288"/>
              <a:ext cx="2445" cy="1968"/>
            </a:xfrm>
            <a:prstGeom prst="roundRect">
              <a:avLst>
                <a:gd name="adj" fmla="val 2148"/>
              </a:avLst>
            </a:prstGeom>
            <a:solidFill>
              <a:srgbClr val="325948"/>
            </a:solidFill>
            <a:ln w="9525">
              <a:solidFill>
                <a:srgbClr val="008080"/>
              </a:solidFill>
              <a:round/>
            </a:ln>
            <a:effectLst/>
          </p:spPr>
          <p:txBody>
            <a:bodyPr wrap="none"/>
            <a:lstStyle/>
            <a:p>
              <a:pPr algn="ctr" eaLnBrk="1" hangingPunct="1">
                <a:defRPr/>
              </a:pPr>
              <a:r>
                <a:rPr lang="zh-CN" altLang="en-US" b="1" dirty="0">
                  <a:latin typeface="Arial" panose="020B0604020202020204" pitchFamily="34" charset="0"/>
                </a:rPr>
                <a:t>含三态驱动器的一个电路</a:t>
              </a:r>
              <a:endParaRPr lang="zh-CN" altLang="en-US" b="1" dirty="0">
                <a:latin typeface="Arial" panose="020B0604020202020204" pitchFamily="34" charset="0"/>
              </a:endParaRPr>
            </a:p>
          </p:txBody>
        </p:sp>
        <p:sp>
          <p:nvSpPr>
            <p:cNvPr id="58384" name="Line 16"/>
            <p:cNvSpPr>
              <a:spLocks noChangeShapeType="1"/>
            </p:cNvSpPr>
            <p:nvPr/>
          </p:nvSpPr>
          <p:spPr bwMode="auto">
            <a:xfrm>
              <a:off x="3212" y="1488"/>
              <a:ext cx="2208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8385" name="Group 43"/>
            <p:cNvGrpSpPr/>
            <p:nvPr/>
          </p:nvGrpSpPr>
          <p:grpSpPr bwMode="auto">
            <a:xfrm>
              <a:off x="3356" y="864"/>
              <a:ext cx="960" cy="1152"/>
              <a:chOff x="2650" y="1728"/>
              <a:chExt cx="960" cy="1152"/>
            </a:xfrm>
          </p:grpSpPr>
          <p:sp>
            <p:nvSpPr>
              <p:cNvPr id="58409" name="Line 20"/>
              <p:cNvSpPr>
                <a:spLocks noChangeShapeType="1"/>
              </p:cNvSpPr>
              <p:nvPr/>
            </p:nvSpPr>
            <p:spPr bwMode="auto">
              <a:xfrm>
                <a:off x="3610" y="2592"/>
                <a:ext cx="0" cy="288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10" name="Freeform 26"/>
              <p:cNvSpPr/>
              <p:nvPr/>
            </p:nvSpPr>
            <p:spPr bwMode="auto">
              <a:xfrm>
                <a:off x="2650" y="1728"/>
                <a:ext cx="960" cy="864"/>
              </a:xfrm>
              <a:custGeom>
                <a:avLst/>
                <a:gdLst>
                  <a:gd name="T0" fmla="*/ 960 w 960"/>
                  <a:gd name="T1" fmla="*/ 864 h 864"/>
                  <a:gd name="T2" fmla="*/ 144 w 960"/>
                  <a:gd name="T3" fmla="*/ 864 h 864"/>
                  <a:gd name="T4" fmla="*/ 144 w 960"/>
                  <a:gd name="T5" fmla="*/ 0 h 864"/>
                  <a:gd name="T6" fmla="*/ 0 w 960"/>
                  <a:gd name="T7" fmla="*/ 0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0"/>
                  <a:gd name="T13" fmla="*/ 0 h 864"/>
                  <a:gd name="T14" fmla="*/ 960 w 960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0" h="864">
                    <a:moveTo>
                      <a:pt x="960" y="864"/>
                    </a:moveTo>
                    <a:lnTo>
                      <a:pt x="144" y="864"/>
                    </a:lnTo>
                    <a:lnTo>
                      <a:pt x="144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386" name="Group 42"/>
            <p:cNvGrpSpPr/>
            <p:nvPr/>
          </p:nvGrpSpPr>
          <p:grpSpPr bwMode="auto">
            <a:xfrm>
              <a:off x="3356" y="672"/>
              <a:ext cx="960" cy="288"/>
              <a:chOff x="2650" y="1536"/>
              <a:chExt cx="960" cy="288"/>
            </a:xfrm>
          </p:grpSpPr>
          <p:sp>
            <p:nvSpPr>
              <p:cNvPr id="58407" name="Line 14"/>
              <p:cNvSpPr>
                <a:spLocks noChangeShapeType="1"/>
              </p:cNvSpPr>
              <p:nvPr/>
            </p:nvSpPr>
            <p:spPr bwMode="auto">
              <a:xfrm>
                <a:off x="3610" y="1536"/>
                <a:ext cx="0" cy="288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08" name="Line 28"/>
              <p:cNvSpPr>
                <a:spLocks noChangeShapeType="1"/>
              </p:cNvSpPr>
              <p:nvPr/>
            </p:nvSpPr>
            <p:spPr bwMode="auto">
              <a:xfrm flipH="1">
                <a:off x="2650" y="1536"/>
                <a:ext cx="960" cy="1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387" name="Group 41"/>
            <p:cNvGrpSpPr/>
            <p:nvPr/>
          </p:nvGrpSpPr>
          <p:grpSpPr bwMode="auto">
            <a:xfrm>
              <a:off x="3356" y="768"/>
              <a:ext cx="960" cy="720"/>
              <a:chOff x="2650" y="1632"/>
              <a:chExt cx="960" cy="720"/>
            </a:xfrm>
          </p:grpSpPr>
          <p:sp>
            <p:nvSpPr>
              <p:cNvPr id="58405" name="Line 17"/>
              <p:cNvSpPr>
                <a:spLocks noChangeShapeType="1"/>
              </p:cNvSpPr>
              <p:nvPr/>
            </p:nvSpPr>
            <p:spPr bwMode="auto">
              <a:xfrm>
                <a:off x="3610" y="2064"/>
                <a:ext cx="0" cy="288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06" name="Freeform 29"/>
              <p:cNvSpPr/>
              <p:nvPr/>
            </p:nvSpPr>
            <p:spPr bwMode="auto">
              <a:xfrm>
                <a:off x="2650" y="1632"/>
                <a:ext cx="960" cy="432"/>
              </a:xfrm>
              <a:custGeom>
                <a:avLst/>
                <a:gdLst>
                  <a:gd name="T0" fmla="*/ 960 w 960"/>
                  <a:gd name="T1" fmla="*/ 432 h 432"/>
                  <a:gd name="T2" fmla="*/ 288 w 960"/>
                  <a:gd name="T3" fmla="*/ 432 h 432"/>
                  <a:gd name="T4" fmla="*/ 288 w 960"/>
                  <a:gd name="T5" fmla="*/ 0 h 432"/>
                  <a:gd name="T6" fmla="*/ 0 w 960"/>
                  <a:gd name="T7" fmla="*/ 0 h 43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0"/>
                  <a:gd name="T13" fmla="*/ 0 h 432"/>
                  <a:gd name="T14" fmla="*/ 960 w 960"/>
                  <a:gd name="T15" fmla="*/ 432 h 43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0" h="432">
                    <a:moveTo>
                      <a:pt x="960" y="432"/>
                    </a:moveTo>
                    <a:lnTo>
                      <a:pt x="288" y="432"/>
                    </a:lnTo>
                    <a:lnTo>
                      <a:pt x="288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388" name="Group 44"/>
            <p:cNvGrpSpPr/>
            <p:nvPr/>
          </p:nvGrpSpPr>
          <p:grpSpPr bwMode="auto">
            <a:xfrm>
              <a:off x="3212" y="960"/>
              <a:ext cx="1680" cy="528"/>
              <a:chOff x="2506" y="1824"/>
              <a:chExt cx="1680" cy="528"/>
            </a:xfrm>
          </p:grpSpPr>
          <p:sp>
            <p:nvSpPr>
              <p:cNvPr id="58403" name="Line 12"/>
              <p:cNvSpPr>
                <a:spLocks noChangeShapeType="1"/>
              </p:cNvSpPr>
              <p:nvPr/>
            </p:nvSpPr>
            <p:spPr bwMode="auto">
              <a:xfrm>
                <a:off x="2506" y="1824"/>
                <a:ext cx="168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04" name="Line 30"/>
              <p:cNvSpPr>
                <a:spLocks noChangeShapeType="1"/>
              </p:cNvSpPr>
              <p:nvPr/>
            </p:nvSpPr>
            <p:spPr bwMode="auto">
              <a:xfrm>
                <a:off x="4186" y="1824"/>
                <a:ext cx="0" cy="52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389" name="Group 45"/>
            <p:cNvGrpSpPr/>
            <p:nvPr/>
          </p:nvGrpSpPr>
          <p:grpSpPr bwMode="auto">
            <a:xfrm>
              <a:off x="3212" y="1488"/>
              <a:ext cx="1680" cy="528"/>
              <a:chOff x="2506" y="2352"/>
              <a:chExt cx="1680" cy="528"/>
            </a:xfrm>
          </p:grpSpPr>
          <p:sp>
            <p:nvSpPr>
              <p:cNvPr id="58401" name="Line 19"/>
              <p:cNvSpPr>
                <a:spLocks noChangeShapeType="1"/>
              </p:cNvSpPr>
              <p:nvPr/>
            </p:nvSpPr>
            <p:spPr bwMode="auto">
              <a:xfrm>
                <a:off x="2506" y="2880"/>
                <a:ext cx="168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02" name="Line 31"/>
              <p:cNvSpPr>
                <a:spLocks noChangeShapeType="1"/>
              </p:cNvSpPr>
              <p:nvPr/>
            </p:nvSpPr>
            <p:spPr bwMode="auto">
              <a:xfrm flipV="1">
                <a:off x="4186" y="2352"/>
                <a:ext cx="0" cy="52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390" name="Text Box 32"/>
            <p:cNvSpPr txBox="1">
              <a:spLocks noChangeArrowheads="1"/>
            </p:cNvSpPr>
            <p:nvPr/>
          </p:nvSpPr>
          <p:spPr bwMode="auto">
            <a:xfrm>
              <a:off x="3032" y="576"/>
              <a:ext cx="3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200" b="0">
                  <a:solidFill>
                    <a:schemeClr val="tx1"/>
                  </a:solidFill>
                  <a:latin typeface="Arial" panose="020B0604020202020204" pitchFamily="34" charset="0"/>
                </a:rPr>
                <a:t>片选</a:t>
              </a:r>
              <a:r>
                <a:rPr kumimoji="0" lang="en-US" altLang="zh-CN" sz="1200" b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kumimoji="0" lang="en-US" altLang="zh-CN" sz="12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391" name="Text Box 33"/>
            <p:cNvSpPr txBox="1">
              <a:spLocks noChangeArrowheads="1"/>
            </p:cNvSpPr>
            <p:nvPr/>
          </p:nvSpPr>
          <p:spPr bwMode="auto">
            <a:xfrm>
              <a:off x="3032" y="672"/>
              <a:ext cx="3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200" b="0">
                  <a:solidFill>
                    <a:schemeClr val="tx1"/>
                  </a:solidFill>
                  <a:latin typeface="Arial" panose="020B0604020202020204" pitchFamily="34" charset="0"/>
                </a:rPr>
                <a:t>片选</a:t>
              </a:r>
              <a:r>
                <a:rPr kumimoji="0" lang="en-US" altLang="zh-CN" sz="1200" b="0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  <a:endParaRPr kumimoji="0" lang="en-US" altLang="zh-CN" sz="12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392" name="Text Box 34"/>
            <p:cNvSpPr txBox="1">
              <a:spLocks noChangeArrowheads="1"/>
            </p:cNvSpPr>
            <p:nvPr/>
          </p:nvSpPr>
          <p:spPr bwMode="auto">
            <a:xfrm>
              <a:off x="3027" y="768"/>
              <a:ext cx="3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200" b="0">
                  <a:solidFill>
                    <a:schemeClr val="tx1"/>
                  </a:solidFill>
                  <a:latin typeface="Arial" panose="020B0604020202020204" pitchFamily="34" charset="0"/>
                </a:rPr>
                <a:t>片选</a:t>
              </a:r>
              <a:r>
                <a:rPr kumimoji="0" lang="en-US" altLang="zh-CN" sz="1200" b="0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  <a:endParaRPr kumimoji="0" lang="en-US" altLang="zh-CN" sz="12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393" name="Text Box 35"/>
            <p:cNvSpPr txBox="1">
              <a:spLocks noChangeArrowheads="1"/>
            </p:cNvSpPr>
            <p:nvPr/>
          </p:nvSpPr>
          <p:spPr bwMode="auto">
            <a:xfrm>
              <a:off x="3010" y="967"/>
              <a:ext cx="41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b="0">
                  <a:solidFill>
                    <a:schemeClr val="tx1"/>
                  </a:solidFill>
                  <a:latin typeface="Arial" panose="020B0604020202020204" pitchFamily="34" charset="0"/>
                </a:rPr>
                <a:t>输入</a:t>
              </a:r>
              <a:r>
                <a:rPr kumimoji="0" lang="en-US" altLang="zh-CN" sz="1400" b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kumimoji="0" lang="en-US" altLang="zh-CN" sz="14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394" name="Text Box 36"/>
            <p:cNvSpPr txBox="1">
              <a:spLocks noChangeArrowheads="1"/>
            </p:cNvSpPr>
            <p:nvPr/>
          </p:nvSpPr>
          <p:spPr bwMode="auto">
            <a:xfrm>
              <a:off x="3020" y="1296"/>
              <a:ext cx="41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b="0">
                  <a:solidFill>
                    <a:schemeClr val="tx1"/>
                  </a:solidFill>
                  <a:latin typeface="Arial" panose="020B0604020202020204" pitchFamily="34" charset="0"/>
                </a:rPr>
                <a:t>输入</a:t>
              </a:r>
              <a:r>
                <a:rPr kumimoji="0" lang="en-US" altLang="zh-CN" sz="1400" b="0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  <a:endParaRPr kumimoji="0" lang="en-US" altLang="zh-CN" sz="14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395" name="Text Box 37"/>
            <p:cNvSpPr txBox="1">
              <a:spLocks noChangeArrowheads="1"/>
            </p:cNvSpPr>
            <p:nvPr/>
          </p:nvSpPr>
          <p:spPr bwMode="auto">
            <a:xfrm>
              <a:off x="3020" y="1824"/>
              <a:ext cx="42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b="0">
                  <a:solidFill>
                    <a:schemeClr val="tx1"/>
                  </a:solidFill>
                  <a:latin typeface="Arial" panose="020B0604020202020204" pitchFamily="34" charset="0"/>
                </a:rPr>
                <a:t>输入</a:t>
              </a:r>
              <a:r>
                <a:rPr kumimoji="0" lang="en-US" altLang="zh-CN" sz="1400" b="0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  <a:endParaRPr kumimoji="0" lang="en-US" altLang="zh-CN" sz="14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396" name="Text Box 38"/>
            <p:cNvSpPr txBox="1">
              <a:spLocks noChangeArrowheads="1"/>
            </p:cNvSpPr>
            <p:nvPr/>
          </p:nvSpPr>
          <p:spPr bwMode="auto">
            <a:xfrm>
              <a:off x="5132" y="1289"/>
              <a:ext cx="3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b="0">
                  <a:solidFill>
                    <a:schemeClr val="tx1"/>
                  </a:solidFill>
                  <a:latin typeface="Arial" panose="020B0604020202020204" pitchFamily="34" charset="0"/>
                </a:rPr>
                <a:t>输出</a:t>
              </a:r>
              <a:endParaRPr kumimoji="0" lang="zh-CN" altLang="en-US" sz="14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8397" name="Group 46"/>
            <p:cNvGrpSpPr/>
            <p:nvPr/>
          </p:nvGrpSpPr>
          <p:grpSpPr bwMode="auto">
            <a:xfrm>
              <a:off x="4124" y="768"/>
              <a:ext cx="384" cy="1440"/>
              <a:chOff x="3418" y="1632"/>
              <a:chExt cx="384" cy="1440"/>
            </a:xfrm>
          </p:grpSpPr>
          <p:sp>
            <p:nvSpPr>
              <p:cNvPr id="58398" name="AutoShape 18"/>
              <p:cNvSpPr>
                <a:spLocks noChangeArrowheads="1"/>
              </p:cNvSpPr>
              <p:nvPr/>
            </p:nvSpPr>
            <p:spPr bwMode="auto">
              <a:xfrm rot="5400000">
                <a:off x="3418" y="2160"/>
                <a:ext cx="384" cy="384"/>
              </a:xfrm>
              <a:prstGeom prst="flowChartExtra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rot="10800000" vert="eaVert"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B</a:t>
                </a:r>
                <a:endParaRPr kumimoji="0" lang="en-US" altLang="zh-CN" sz="1800" b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8399" name="AutoShape 13"/>
              <p:cNvSpPr>
                <a:spLocks noChangeArrowheads="1"/>
              </p:cNvSpPr>
              <p:nvPr/>
            </p:nvSpPr>
            <p:spPr bwMode="auto">
              <a:xfrm rot="5400000">
                <a:off x="3418" y="1632"/>
                <a:ext cx="384" cy="384"/>
              </a:xfrm>
              <a:prstGeom prst="flowChartExtra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rot="10800000" vert="eaVert"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</a:t>
                </a:r>
                <a:endParaRPr kumimoji="0" lang="en-US" altLang="zh-CN" sz="1800" b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8400" name="AutoShape 21"/>
              <p:cNvSpPr>
                <a:spLocks noChangeArrowheads="1"/>
              </p:cNvSpPr>
              <p:nvPr/>
            </p:nvSpPr>
            <p:spPr bwMode="auto">
              <a:xfrm rot="5400000">
                <a:off x="3418" y="2688"/>
                <a:ext cx="384" cy="384"/>
              </a:xfrm>
              <a:prstGeom prst="flowChartExtra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rot="10800000" vert="eaVert"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</a:t>
                </a:r>
                <a:endParaRPr kumimoji="0" lang="en-US" altLang="zh-CN" sz="1800" b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50"/>
          <p:cNvGrpSpPr/>
          <p:nvPr/>
        </p:nvGrpSpPr>
        <p:grpSpPr bwMode="auto">
          <a:xfrm>
            <a:off x="4799556" y="1062038"/>
            <a:ext cx="2667000" cy="838200"/>
            <a:chOff x="2506" y="1824"/>
            <a:chExt cx="1680" cy="528"/>
          </a:xfrm>
        </p:grpSpPr>
        <p:sp>
          <p:nvSpPr>
            <p:cNvPr id="58381" name="Line 51"/>
            <p:cNvSpPr>
              <a:spLocks noChangeShapeType="1"/>
            </p:cNvSpPr>
            <p:nvPr/>
          </p:nvSpPr>
          <p:spPr bwMode="auto">
            <a:xfrm>
              <a:off x="2506" y="1824"/>
              <a:ext cx="16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2" name="Line 52"/>
            <p:cNvSpPr>
              <a:spLocks noChangeShapeType="1"/>
            </p:cNvSpPr>
            <p:nvPr/>
          </p:nvSpPr>
          <p:spPr bwMode="auto">
            <a:xfrm>
              <a:off x="4186" y="1824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47"/>
          <p:cNvGrpSpPr/>
          <p:nvPr/>
        </p:nvGrpSpPr>
        <p:grpSpPr bwMode="auto">
          <a:xfrm>
            <a:off x="5042444" y="609600"/>
            <a:ext cx="1524000" cy="304800"/>
            <a:chOff x="2650" y="1536"/>
            <a:chExt cx="960" cy="288"/>
          </a:xfrm>
        </p:grpSpPr>
        <p:sp>
          <p:nvSpPr>
            <p:cNvPr id="58379" name="Line 48"/>
            <p:cNvSpPr>
              <a:spLocks noChangeShapeType="1"/>
            </p:cNvSpPr>
            <p:nvPr/>
          </p:nvSpPr>
          <p:spPr bwMode="auto">
            <a:xfrm>
              <a:off x="3610" y="1536"/>
              <a:ext cx="0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0" name="Line 49"/>
            <p:cNvSpPr>
              <a:spLocks noChangeShapeType="1"/>
            </p:cNvSpPr>
            <p:nvPr/>
          </p:nvSpPr>
          <p:spPr bwMode="auto">
            <a:xfrm flipH="1">
              <a:off x="2650" y="1536"/>
              <a:ext cx="960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566" name="Line 54"/>
          <p:cNvSpPr>
            <a:spLocks noChangeShapeType="1"/>
          </p:cNvSpPr>
          <p:nvPr/>
        </p:nvSpPr>
        <p:spPr bwMode="auto">
          <a:xfrm>
            <a:off x="7466556" y="1905000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9201" y="3901254"/>
            <a:ext cx="4821435" cy="2456684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91A3552-485D-4747-A916-0CABC6C454DB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2125" y="2022231"/>
            <a:ext cx="4114800" cy="4160736"/>
          </a:xfrm>
        </p:spPr>
        <p:txBody>
          <a:bodyPr>
            <a:normAutofit/>
          </a:bodyPr>
          <a:lstStyle/>
          <a:p>
            <a:pPr lvl="1" eaLnBrk="1" hangingPunct="1"/>
            <a:r>
              <a:rPr lang="zh-CN" altLang="en-US" sz="2000" dirty="0"/>
              <a:t>右图中，如果任何一个选择信号都不是有效，会有什么问题？</a:t>
            </a:r>
            <a:endParaRPr lang="zh-CN" altLang="en-US" sz="2000" dirty="0"/>
          </a:p>
          <a:p>
            <a:pPr lvl="1" eaLnBrk="1" hangingPunct="1"/>
            <a:r>
              <a:rPr lang="zh-CN" altLang="en-US" sz="2000" dirty="0">
                <a:solidFill>
                  <a:srgbClr val="FFFF00"/>
                </a:solidFill>
              </a:rPr>
              <a:t>信号浮动！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 lvl="1" eaLnBrk="1" hangingPunct="1"/>
            <a:endParaRPr lang="en-US" altLang="zh-CN" sz="2000" dirty="0"/>
          </a:p>
          <a:p>
            <a:pPr lvl="1" eaLnBrk="1" hangingPunct="1"/>
            <a:r>
              <a:rPr lang="zh-CN" altLang="en-US" sz="2000" dirty="0"/>
              <a:t>如何解决？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>
                <a:solidFill>
                  <a:srgbClr val="FFFF00"/>
                </a:solidFill>
              </a:rPr>
              <a:t>安装一个辅助元件来驱动其高低</a:t>
            </a:r>
            <a:r>
              <a:rPr lang="zh-CN" altLang="en-US" sz="2000" dirty="0">
                <a:solidFill>
                  <a:srgbClr val="FFFF00"/>
                </a:solidFill>
                <a:sym typeface="Wingdings" panose="05000000000000000000" pitchFamily="2" charset="2"/>
              </a:rPr>
              <a:t>上拉电阻、下拉电阻；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grpSp>
        <p:nvGrpSpPr>
          <p:cNvPr id="59398" name="Group 5"/>
          <p:cNvGrpSpPr/>
          <p:nvPr/>
        </p:nvGrpSpPr>
        <p:grpSpPr bwMode="auto">
          <a:xfrm>
            <a:off x="4803528" y="2095500"/>
            <a:ext cx="3908425" cy="3124200"/>
            <a:chOff x="3010" y="312"/>
            <a:chExt cx="2462" cy="1968"/>
          </a:xfrm>
        </p:grpSpPr>
        <p:sp>
          <p:nvSpPr>
            <p:cNvPr id="3" name="AutoShape 6"/>
            <p:cNvSpPr>
              <a:spLocks noChangeArrowheads="1"/>
            </p:cNvSpPr>
            <p:nvPr/>
          </p:nvSpPr>
          <p:spPr bwMode="auto">
            <a:xfrm>
              <a:off x="3010" y="312"/>
              <a:ext cx="2445" cy="1968"/>
            </a:xfrm>
            <a:prstGeom prst="roundRect">
              <a:avLst>
                <a:gd name="adj" fmla="val 2148"/>
              </a:avLst>
            </a:prstGeom>
            <a:solidFill>
              <a:schemeClr val="tx1"/>
            </a:solidFill>
            <a:ln w="9525">
              <a:solidFill>
                <a:srgbClr val="008080"/>
              </a:solidFill>
              <a:round/>
            </a:ln>
            <a:effectLst/>
          </p:spPr>
          <p:txBody>
            <a:bodyPr wrap="none"/>
            <a:lstStyle/>
            <a:p>
              <a:pPr algn="ctr" eaLnBrk="1" hangingPunct="1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含三态驱动器的一个电路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12" name="Line 7"/>
            <p:cNvSpPr>
              <a:spLocks noChangeShapeType="1"/>
            </p:cNvSpPr>
            <p:nvPr/>
          </p:nvSpPr>
          <p:spPr bwMode="auto">
            <a:xfrm>
              <a:off x="3212" y="1488"/>
              <a:ext cx="2208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9413" name="Group 8"/>
            <p:cNvGrpSpPr/>
            <p:nvPr/>
          </p:nvGrpSpPr>
          <p:grpSpPr bwMode="auto">
            <a:xfrm>
              <a:off x="3356" y="864"/>
              <a:ext cx="960" cy="1152"/>
              <a:chOff x="2650" y="1728"/>
              <a:chExt cx="960" cy="1152"/>
            </a:xfrm>
          </p:grpSpPr>
          <p:sp>
            <p:nvSpPr>
              <p:cNvPr id="59437" name="Line 9"/>
              <p:cNvSpPr>
                <a:spLocks noChangeShapeType="1"/>
              </p:cNvSpPr>
              <p:nvPr/>
            </p:nvSpPr>
            <p:spPr bwMode="auto">
              <a:xfrm>
                <a:off x="3610" y="2592"/>
                <a:ext cx="0" cy="288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38" name="Freeform 10"/>
              <p:cNvSpPr/>
              <p:nvPr/>
            </p:nvSpPr>
            <p:spPr bwMode="auto">
              <a:xfrm>
                <a:off x="2650" y="1728"/>
                <a:ext cx="960" cy="864"/>
              </a:xfrm>
              <a:custGeom>
                <a:avLst/>
                <a:gdLst>
                  <a:gd name="T0" fmla="*/ 960 w 960"/>
                  <a:gd name="T1" fmla="*/ 864 h 864"/>
                  <a:gd name="T2" fmla="*/ 144 w 960"/>
                  <a:gd name="T3" fmla="*/ 864 h 864"/>
                  <a:gd name="T4" fmla="*/ 144 w 960"/>
                  <a:gd name="T5" fmla="*/ 0 h 864"/>
                  <a:gd name="T6" fmla="*/ 0 w 960"/>
                  <a:gd name="T7" fmla="*/ 0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0"/>
                  <a:gd name="T13" fmla="*/ 0 h 864"/>
                  <a:gd name="T14" fmla="*/ 960 w 960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0" h="864">
                    <a:moveTo>
                      <a:pt x="960" y="864"/>
                    </a:moveTo>
                    <a:lnTo>
                      <a:pt x="144" y="864"/>
                    </a:lnTo>
                    <a:lnTo>
                      <a:pt x="144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9414" name="Group 11"/>
            <p:cNvGrpSpPr/>
            <p:nvPr/>
          </p:nvGrpSpPr>
          <p:grpSpPr bwMode="auto">
            <a:xfrm>
              <a:off x="3356" y="672"/>
              <a:ext cx="960" cy="288"/>
              <a:chOff x="2650" y="1536"/>
              <a:chExt cx="960" cy="288"/>
            </a:xfrm>
          </p:grpSpPr>
          <p:sp>
            <p:nvSpPr>
              <p:cNvPr id="59435" name="Line 12"/>
              <p:cNvSpPr>
                <a:spLocks noChangeShapeType="1"/>
              </p:cNvSpPr>
              <p:nvPr/>
            </p:nvSpPr>
            <p:spPr bwMode="auto">
              <a:xfrm>
                <a:off x="3610" y="1536"/>
                <a:ext cx="0" cy="288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36" name="Line 13"/>
              <p:cNvSpPr>
                <a:spLocks noChangeShapeType="1"/>
              </p:cNvSpPr>
              <p:nvPr/>
            </p:nvSpPr>
            <p:spPr bwMode="auto">
              <a:xfrm flipH="1">
                <a:off x="2650" y="1536"/>
                <a:ext cx="960" cy="1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9415" name="Group 14"/>
            <p:cNvGrpSpPr/>
            <p:nvPr/>
          </p:nvGrpSpPr>
          <p:grpSpPr bwMode="auto">
            <a:xfrm>
              <a:off x="3356" y="768"/>
              <a:ext cx="960" cy="720"/>
              <a:chOff x="2650" y="1632"/>
              <a:chExt cx="960" cy="720"/>
            </a:xfrm>
          </p:grpSpPr>
          <p:sp>
            <p:nvSpPr>
              <p:cNvPr id="59433" name="Line 15"/>
              <p:cNvSpPr>
                <a:spLocks noChangeShapeType="1"/>
              </p:cNvSpPr>
              <p:nvPr/>
            </p:nvSpPr>
            <p:spPr bwMode="auto">
              <a:xfrm>
                <a:off x="3610" y="2064"/>
                <a:ext cx="0" cy="288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34" name="Freeform 16"/>
              <p:cNvSpPr/>
              <p:nvPr/>
            </p:nvSpPr>
            <p:spPr bwMode="auto">
              <a:xfrm>
                <a:off x="2650" y="1632"/>
                <a:ext cx="960" cy="432"/>
              </a:xfrm>
              <a:custGeom>
                <a:avLst/>
                <a:gdLst>
                  <a:gd name="T0" fmla="*/ 960 w 960"/>
                  <a:gd name="T1" fmla="*/ 432 h 432"/>
                  <a:gd name="T2" fmla="*/ 288 w 960"/>
                  <a:gd name="T3" fmla="*/ 432 h 432"/>
                  <a:gd name="T4" fmla="*/ 288 w 960"/>
                  <a:gd name="T5" fmla="*/ 0 h 432"/>
                  <a:gd name="T6" fmla="*/ 0 w 960"/>
                  <a:gd name="T7" fmla="*/ 0 h 43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0"/>
                  <a:gd name="T13" fmla="*/ 0 h 432"/>
                  <a:gd name="T14" fmla="*/ 960 w 960"/>
                  <a:gd name="T15" fmla="*/ 432 h 43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0" h="432">
                    <a:moveTo>
                      <a:pt x="960" y="432"/>
                    </a:moveTo>
                    <a:lnTo>
                      <a:pt x="288" y="432"/>
                    </a:lnTo>
                    <a:lnTo>
                      <a:pt x="288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9416" name="Group 17"/>
            <p:cNvGrpSpPr/>
            <p:nvPr/>
          </p:nvGrpSpPr>
          <p:grpSpPr bwMode="auto">
            <a:xfrm>
              <a:off x="3212" y="960"/>
              <a:ext cx="1680" cy="528"/>
              <a:chOff x="2506" y="1824"/>
              <a:chExt cx="1680" cy="528"/>
            </a:xfrm>
          </p:grpSpPr>
          <p:sp>
            <p:nvSpPr>
              <p:cNvPr id="59431" name="Line 18"/>
              <p:cNvSpPr>
                <a:spLocks noChangeShapeType="1"/>
              </p:cNvSpPr>
              <p:nvPr/>
            </p:nvSpPr>
            <p:spPr bwMode="auto">
              <a:xfrm>
                <a:off x="2506" y="1824"/>
                <a:ext cx="1680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32" name="Line 19"/>
              <p:cNvSpPr>
                <a:spLocks noChangeShapeType="1"/>
              </p:cNvSpPr>
              <p:nvPr/>
            </p:nvSpPr>
            <p:spPr bwMode="auto">
              <a:xfrm>
                <a:off x="4186" y="1824"/>
                <a:ext cx="0" cy="528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9417" name="Group 20"/>
            <p:cNvGrpSpPr/>
            <p:nvPr/>
          </p:nvGrpSpPr>
          <p:grpSpPr bwMode="auto">
            <a:xfrm>
              <a:off x="3212" y="1488"/>
              <a:ext cx="1680" cy="528"/>
              <a:chOff x="2506" y="2352"/>
              <a:chExt cx="1680" cy="528"/>
            </a:xfrm>
          </p:grpSpPr>
          <p:sp>
            <p:nvSpPr>
              <p:cNvPr id="59429" name="Line 21"/>
              <p:cNvSpPr>
                <a:spLocks noChangeShapeType="1"/>
              </p:cNvSpPr>
              <p:nvPr/>
            </p:nvSpPr>
            <p:spPr bwMode="auto">
              <a:xfrm>
                <a:off x="2506" y="2880"/>
                <a:ext cx="1680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30" name="Line 22"/>
              <p:cNvSpPr>
                <a:spLocks noChangeShapeType="1"/>
              </p:cNvSpPr>
              <p:nvPr/>
            </p:nvSpPr>
            <p:spPr bwMode="auto">
              <a:xfrm flipV="1">
                <a:off x="4186" y="2352"/>
                <a:ext cx="0" cy="528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9418" name="Text Box 23"/>
            <p:cNvSpPr txBox="1">
              <a:spLocks noChangeArrowheads="1"/>
            </p:cNvSpPr>
            <p:nvPr/>
          </p:nvSpPr>
          <p:spPr bwMode="auto">
            <a:xfrm>
              <a:off x="3032" y="576"/>
              <a:ext cx="3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200" b="0">
                  <a:solidFill>
                    <a:schemeClr val="bg1"/>
                  </a:solidFill>
                  <a:latin typeface="Arial" panose="020B0604020202020204" pitchFamily="34" charset="0"/>
                </a:rPr>
                <a:t>片选</a:t>
              </a:r>
              <a:r>
                <a:rPr kumimoji="0" lang="en-US" altLang="zh-CN" sz="1200" b="0">
                  <a:solidFill>
                    <a:schemeClr val="bg1"/>
                  </a:solidFill>
                  <a:latin typeface="Arial" panose="020B0604020202020204" pitchFamily="34" charset="0"/>
                </a:rPr>
                <a:t>A</a:t>
              </a:r>
              <a:endParaRPr kumimoji="0" lang="en-US" altLang="zh-CN" sz="1200" b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19" name="Text Box 24"/>
            <p:cNvSpPr txBox="1">
              <a:spLocks noChangeArrowheads="1"/>
            </p:cNvSpPr>
            <p:nvPr/>
          </p:nvSpPr>
          <p:spPr bwMode="auto">
            <a:xfrm>
              <a:off x="3032" y="672"/>
              <a:ext cx="3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200" b="0" dirty="0">
                  <a:solidFill>
                    <a:schemeClr val="bg1"/>
                  </a:solidFill>
                  <a:latin typeface="Arial" panose="020B0604020202020204" pitchFamily="34" charset="0"/>
                </a:rPr>
                <a:t>片选</a:t>
              </a:r>
              <a:r>
                <a:rPr kumimoji="0" lang="en-US" altLang="zh-CN" sz="1200" b="0" dirty="0">
                  <a:solidFill>
                    <a:schemeClr val="bg1"/>
                  </a:solidFill>
                  <a:latin typeface="Arial" panose="020B0604020202020204" pitchFamily="34" charset="0"/>
                </a:rPr>
                <a:t>B</a:t>
              </a:r>
              <a:endParaRPr kumimoji="0" lang="en-US" altLang="zh-CN" sz="1200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20" name="Text Box 25"/>
            <p:cNvSpPr txBox="1">
              <a:spLocks noChangeArrowheads="1"/>
            </p:cNvSpPr>
            <p:nvPr/>
          </p:nvSpPr>
          <p:spPr bwMode="auto">
            <a:xfrm>
              <a:off x="3027" y="768"/>
              <a:ext cx="3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200" b="0">
                  <a:solidFill>
                    <a:schemeClr val="bg1"/>
                  </a:solidFill>
                  <a:latin typeface="Arial" panose="020B0604020202020204" pitchFamily="34" charset="0"/>
                </a:rPr>
                <a:t>片选</a:t>
              </a:r>
              <a:r>
                <a:rPr kumimoji="0" lang="en-US" altLang="zh-CN" sz="1200" b="0">
                  <a:solidFill>
                    <a:schemeClr val="bg1"/>
                  </a:solidFill>
                  <a:latin typeface="Arial" panose="020B0604020202020204" pitchFamily="34" charset="0"/>
                </a:rPr>
                <a:t>C</a:t>
              </a:r>
              <a:endParaRPr kumimoji="0" lang="en-US" altLang="zh-CN" sz="1200" b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21" name="Text Box 26"/>
            <p:cNvSpPr txBox="1">
              <a:spLocks noChangeArrowheads="1"/>
            </p:cNvSpPr>
            <p:nvPr/>
          </p:nvSpPr>
          <p:spPr bwMode="auto">
            <a:xfrm>
              <a:off x="3010" y="967"/>
              <a:ext cx="41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b="0">
                  <a:solidFill>
                    <a:schemeClr val="bg1"/>
                  </a:solidFill>
                  <a:latin typeface="Arial" panose="020B0604020202020204" pitchFamily="34" charset="0"/>
                </a:rPr>
                <a:t>输入</a:t>
              </a:r>
              <a:r>
                <a:rPr kumimoji="0" lang="en-US" altLang="zh-CN" sz="1400" b="0">
                  <a:solidFill>
                    <a:schemeClr val="bg1"/>
                  </a:solidFill>
                  <a:latin typeface="Arial" panose="020B0604020202020204" pitchFamily="34" charset="0"/>
                </a:rPr>
                <a:t>A</a:t>
              </a:r>
              <a:endParaRPr kumimoji="0" lang="en-US" altLang="zh-CN" sz="1400" b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22" name="Text Box 27"/>
            <p:cNvSpPr txBox="1">
              <a:spLocks noChangeArrowheads="1"/>
            </p:cNvSpPr>
            <p:nvPr/>
          </p:nvSpPr>
          <p:spPr bwMode="auto">
            <a:xfrm>
              <a:off x="3020" y="1296"/>
              <a:ext cx="41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b="0">
                  <a:solidFill>
                    <a:schemeClr val="bg1"/>
                  </a:solidFill>
                  <a:latin typeface="Arial" panose="020B0604020202020204" pitchFamily="34" charset="0"/>
                </a:rPr>
                <a:t>输入</a:t>
              </a:r>
              <a:r>
                <a:rPr kumimoji="0" lang="en-US" altLang="zh-CN" sz="1400" b="0">
                  <a:solidFill>
                    <a:schemeClr val="bg1"/>
                  </a:solidFill>
                  <a:latin typeface="Arial" panose="020B0604020202020204" pitchFamily="34" charset="0"/>
                </a:rPr>
                <a:t>B</a:t>
              </a:r>
              <a:endParaRPr kumimoji="0" lang="en-US" altLang="zh-CN" sz="1400" b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23" name="Text Box 28"/>
            <p:cNvSpPr txBox="1">
              <a:spLocks noChangeArrowheads="1"/>
            </p:cNvSpPr>
            <p:nvPr/>
          </p:nvSpPr>
          <p:spPr bwMode="auto">
            <a:xfrm>
              <a:off x="3020" y="1824"/>
              <a:ext cx="42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b="0">
                  <a:solidFill>
                    <a:schemeClr val="bg1"/>
                  </a:solidFill>
                  <a:latin typeface="Arial" panose="020B0604020202020204" pitchFamily="34" charset="0"/>
                </a:rPr>
                <a:t>输入</a:t>
              </a:r>
              <a:r>
                <a:rPr kumimoji="0" lang="en-US" altLang="zh-CN" sz="1400" b="0">
                  <a:solidFill>
                    <a:schemeClr val="bg1"/>
                  </a:solidFill>
                  <a:latin typeface="Arial" panose="020B0604020202020204" pitchFamily="34" charset="0"/>
                </a:rPr>
                <a:t>C</a:t>
              </a:r>
              <a:endParaRPr kumimoji="0" lang="en-US" altLang="zh-CN" sz="1400" b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" name="Text Box 29"/>
            <p:cNvSpPr txBox="1">
              <a:spLocks noChangeArrowheads="1"/>
            </p:cNvSpPr>
            <p:nvPr/>
          </p:nvSpPr>
          <p:spPr bwMode="auto">
            <a:xfrm>
              <a:off x="5132" y="1289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输出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9425" name="Group 30"/>
            <p:cNvGrpSpPr/>
            <p:nvPr/>
          </p:nvGrpSpPr>
          <p:grpSpPr bwMode="auto">
            <a:xfrm>
              <a:off x="4124" y="768"/>
              <a:ext cx="384" cy="1440"/>
              <a:chOff x="3418" y="1632"/>
              <a:chExt cx="384" cy="1440"/>
            </a:xfrm>
          </p:grpSpPr>
          <p:sp>
            <p:nvSpPr>
              <p:cNvPr id="59426" name="AutoShape 31"/>
              <p:cNvSpPr>
                <a:spLocks noChangeArrowheads="1"/>
              </p:cNvSpPr>
              <p:nvPr/>
            </p:nvSpPr>
            <p:spPr bwMode="auto">
              <a:xfrm rot="5400000">
                <a:off x="3418" y="2160"/>
                <a:ext cx="384" cy="384"/>
              </a:xfrm>
              <a:prstGeom prst="flowChartExtra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  <a:miter lim="800000"/>
              </a:ln>
            </p:spPr>
            <p:txBody>
              <a:bodyPr rot="10800000" vert="eaVert"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>
                    <a:solidFill>
                      <a:schemeClr val="tx1"/>
                    </a:solidFill>
                    <a:latin typeface="Arial" panose="020B0604020202020204" pitchFamily="34" charset="0"/>
                  </a:rPr>
                  <a:t>B</a:t>
                </a:r>
                <a:endParaRPr kumimoji="0" lang="en-US" altLang="zh-CN" sz="1800" b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9427" name="AutoShape 32"/>
              <p:cNvSpPr>
                <a:spLocks noChangeArrowheads="1"/>
              </p:cNvSpPr>
              <p:nvPr/>
            </p:nvSpPr>
            <p:spPr bwMode="auto">
              <a:xfrm rot="5400000">
                <a:off x="3418" y="1632"/>
                <a:ext cx="384" cy="384"/>
              </a:xfrm>
              <a:prstGeom prst="flowChartExtra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  <a:miter lim="800000"/>
              </a:ln>
            </p:spPr>
            <p:txBody>
              <a:bodyPr rot="10800000" vert="eaVert"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A</a:t>
                </a:r>
                <a:endParaRPr kumimoji="0" lang="en-US" altLang="zh-CN" sz="1800" b="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9428" name="AutoShape 33"/>
              <p:cNvSpPr>
                <a:spLocks noChangeArrowheads="1"/>
              </p:cNvSpPr>
              <p:nvPr/>
            </p:nvSpPr>
            <p:spPr bwMode="auto">
              <a:xfrm rot="5400000">
                <a:off x="3418" y="2688"/>
                <a:ext cx="384" cy="384"/>
              </a:xfrm>
              <a:prstGeom prst="flowChartExtra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  <a:miter lim="800000"/>
              </a:ln>
            </p:spPr>
            <p:txBody>
              <a:bodyPr rot="10800000" vert="eaVert"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C</a:t>
                </a:r>
                <a:endParaRPr kumimoji="0" lang="en-US" altLang="zh-CN" sz="1800" b="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9" name="Group 66"/>
          <p:cNvGrpSpPr/>
          <p:nvPr/>
        </p:nvGrpSpPr>
        <p:grpSpPr bwMode="auto">
          <a:xfrm>
            <a:off x="8003928" y="2438400"/>
            <a:ext cx="457200" cy="1524000"/>
            <a:chOff x="5088" y="480"/>
            <a:chExt cx="240" cy="960"/>
          </a:xfrm>
        </p:grpSpPr>
        <p:sp>
          <p:nvSpPr>
            <p:cNvPr id="59408" name="Line 63"/>
            <p:cNvSpPr>
              <a:spLocks noChangeShapeType="1"/>
            </p:cNvSpPr>
            <p:nvPr/>
          </p:nvSpPr>
          <p:spPr bwMode="auto">
            <a:xfrm flipV="1">
              <a:off x="5136" y="480"/>
              <a:ext cx="0" cy="96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9" name="Rectangle 64"/>
            <p:cNvSpPr>
              <a:spLocks noChangeArrowheads="1"/>
            </p:cNvSpPr>
            <p:nvPr/>
          </p:nvSpPr>
          <p:spPr bwMode="auto">
            <a:xfrm>
              <a:off x="5088" y="768"/>
              <a:ext cx="96" cy="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10" name="Text Box 65"/>
            <p:cNvSpPr txBox="1">
              <a:spLocks noChangeArrowheads="1"/>
            </p:cNvSpPr>
            <p:nvPr/>
          </p:nvSpPr>
          <p:spPr bwMode="auto">
            <a:xfrm>
              <a:off x="5174" y="624"/>
              <a:ext cx="154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 dirty="0">
                  <a:solidFill>
                    <a:srgbClr val="0000FF"/>
                  </a:solidFill>
                  <a:latin typeface="Arial" panose="020B0604020202020204" pitchFamily="34" charset="0"/>
                </a:rPr>
                <a:t>上拉电阻</a:t>
              </a:r>
              <a:endParaRPr kumimoji="0" lang="zh-CN" altLang="en-US" sz="1400" dirty="0">
                <a:solidFill>
                  <a:srgbClr val="0000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oup 75"/>
          <p:cNvGrpSpPr/>
          <p:nvPr/>
        </p:nvGrpSpPr>
        <p:grpSpPr bwMode="auto">
          <a:xfrm>
            <a:off x="8003928" y="3962400"/>
            <a:ext cx="457200" cy="1095375"/>
            <a:chOff x="5088" y="1440"/>
            <a:chExt cx="240" cy="690"/>
          </a:xfrm>
        </p:grpSpPr>
        <p:sp>
          <p:nvSpPr>
            <p:cNvPr id="59402" name="Line 68"/>
            <p:cNvSpPr>
              <a:spLocks noChangeShapeType="1"/>
            </p:cNvSpPr>
            <p:nvPr/>
          </p:nvSpPr>
          <p:spPr bwMode="auto">
            <a:xfrm flipV="1">
              <a:off x="5136" y="1440"/>
              <a:ext cx="0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3" name="Rectangle 69"/>
            <p:cNvSpPr>
              <a:spLocks noChangeArrowheads="1"/>
            </p:cNvSpPr>
            <p:nvPr/>
          </p:nvSpPr>
          <p:spPr bwMode="auto">
            <a:xfrm>
              <a:off x="5088" y="1584"/>
              <a:ext cx="96" cy="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04" name="Text Box 70"/>
            <p:cNvSpPr txBox="1">
              <a:spLocks noChangeArrowheads="1"/>
            </p:cNvSpPr>
            <p:nvPr/>
          </p:nvSpPr>
          <p:spPr bwMode="auto">
            <a:xfrm>
              <a:off x="5174" y="1536"/>
              <a:ext cx="154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400">
                  <a:solidFill>
                    <a:srgbClr val="0000FF"/>
                  </a:solidFill>
                  <a:latin typeface="Arial" panose="020B0604020202020204" pitchFamily="34" charset="0"/>
                </a:rPr>
                <a:t>下拉电阻</a:t>
              </a:r>
              <a:endParaRPr kumimoji="0" lang="zh-CN" altLang="en-US" sz="1400">
                <a:solidFill>
                  <a:srgbClr val="0000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405" name="Line 71"/>
            <p:cNvSpPr>
              <a:spLocks noChangeShapeType="1"/>
            </p:cNvSpPr>
            <p:nvPr/>
          </p:nvSpPr>
          <p:spPr bwMode="auto">
            <a:xfrm>
              <a:off x="5088" y="2064"/>
              <a:ext cx="96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6" name="Line 73"/>
            <p:cNvSpPr>
              <a:spLocks noChangeShapeType="1"/>
            </p:cNvSpPr>
            <p:nvPr/>
          </p:nvSpPr>
          <p:spPr bwMode="auto">
            <a:xfrm>
              <a:off x="5106" y="2088"/>
              <a:ext cx="68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7" name="Line 74"/>
            <p:cNvSpPr>
              <a:spLocks noChangeShapeType="1"/>
            </p:cNvSpPr>
            <p:nvPr/>
          </p:nvSpPr>
          <p:spPr bwMode="auto">
            <a:xfrm>
              <a:off x="5116" y="2112"/>
              <a:ext cx="45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4329472"/>
            <a:ext cx="2552700" cy="1843617"/>
          </a:xfrm>
          <a:prstGeom prst="rect">
            <a:avLst/>
          </a:prstGeom>
        </p:spPr>
      </p:pic>
      <p:sp>
        <p:nvSpPr>
          <p:cNvPr id="5222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17164C0-0841-428B-AE29-56714DD64A52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772755"/>
            <a:ext cx="8229600" cy="685800"/>
          </a:xfrm>
        </p:spPr>
        <p:txBody>
          <a:bodyPr/>
          <a:lstStyle/>
          <a:p>
            <a:pPr marL="742950" lvl="1" indent="-285750" algn="just" defTabSz="457200" rtl="0">
              <a:lnSpc>
                <a:spcPct val="110000"/>
              </a:lnSpc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/>
            </a:pPr>
            <a:r>
              <a:rPr lang="zh-CN" altLang="en-US" sz="2400" kern="12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上拉电阻、下拉电阻</a:t>
            </a:r>
            <a:endParaRPr lang="zh-CN" altLang="en-US" sz="2400" kern="1200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5800" y="2417703"/>
            <a:ext cx="7924800" cy="1849959"/>
            <a:chOff x="685800" y="2417703"/>
            <a:chExt cx="7924800" cy="1849959"/>
          </a:xfrm>
        </p:grpSpPr>
        <p:sp>
          <p:nvSpPr>
            <p:cNvPr id="5" name="任意多边形 4"/>
            <p:cNvSpPr/>
            <p:nvPr/>
          </p:nvSpPr>
          <p:spPr>
            <a:xfrm>
              <a:off x="685800" y="2417703"/>
              <a:ext cx="7924800" cy="1849959"/>
            </a:xfrm>
            <a:custGeom>
              <a:avLst/>
              <a:gdLst>
                <a:gd name="connsiteX0" fmla="*/ 0 w 7924800"/>
                <a:gd name="connsiteY0" fmla="*/ 184996 h 1849959"/>
                <a:gd name="connsiteX1" fmla="*/ 184996 w 7924800"/>
                <a:gd name="connsiteY1" fmla="*/ 0 h 1849959"/>
                <a:gd name="connsiteX2" fmla="*/ 7739804 w 7924800"/>
                <a:gd name="connsiteY2" fmla="*/ 0 h 1849959"/>
                <a:gd name="connsiteX3" fmla="*/ 7924800 w 7924800"/>
                <a:gd name="connsiteY3" fmla="*/ 184996 h 1849959"/>
                <a:gd name="connsiteX4" fmla="*/ 7924800 w 7924800"/>
                <a:gd name="connsiteY4" fmla="*/ 1664963 h 1849959"/>
                <a:gd name="connsiteX5" fmla="*/ 7739804 w 7924800"/>
                <a:gd name="connsiteY5" fmla="*/ 1849959 h 1849959"/>
                <a:gd name="connsiteX6" fmla="*/ 184996 w 7924800"/>
                <a:gd name="connsiteY6" fmla="*/ 1849959 h 1849959"/>
                <a:gd name="connsiteX7" fmla="*/ 0 w 7924800"/>
                <a:gd name="connsiteY7" fmla="*/ 1664963 h 1849959"/>
                <a:gd name="connsiteX8" fmla="*/ 0 w 7924800"/>
                <a:gd name="connsiteY8" fmla="*/ 184996 h 184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4800" h="1849959">
                  <a:moveTo>
                    <a:pt x="0" y="184996"/>
                  </a:moveTo>
                  <a:cubicBezTo>
                    <a:pt x="0" y="82826"/>
                    <a:pt x="82826" y="0"/>
                    <a:pt x="184996" y="0"/>
                  </a:cubicBezTo>
                  <a:lnTo>
                    <a:pt x="7739804" y="0"/>
                  </a:lnTo>
                  <a:cubicBezTo>
                    <a:pt x="7841974" y="0"/>
                    <a:pt x="7924800" y="82826"/>
                    <a:pt x="7924800" y="184996"/>
                  </a:cubicBezTo>
                  <a:lnTo>
                    <a:pt x="7924800" y="1664963"/>
                  </a:lnTo>
                  <a:cubicBezTo>
                    <a:pt x="7924800" y="1767133"/>
                    <a:pt x="7841974" y="1849959"/>
                    <a:pt x="7739804" y="1849959"/>
                  </a:cubicBezTo>
                  <a:lnTo>
                    <a:pt x="184996" y="1849959"/>
                  </a:lnTo>
                  <a:cubicBezTo>
                    <a:pt x="82826" y="1849959"/>
                    <a:pt x="0" y="1767133"/>
                    <a:pt x="0" y="1664963"/>
                  </a:cubicBezTo>
                  <a:lnTo>
                    <a:pt x="0" y="18499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6155" tIns="76200" rIns="76201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2000" kern="1200" dirty="0">
                  <a:solidFill>
                    <a:schemeClr val="tx1"/>
                  </a:solidFill>
                </a:rPr>
                <a:t>连接在元件信号引脚和高电压之间的电阻，用于将引脚信号钳位在高电平，或在驱动能力不足时提供电流。</a:t>
              </a:r>
              <a:endParaRPr lang="en-US" altLang="zh-CN" sz="2000" kern="1200" dirty="0">
                <a:solidFill>
                  <a:schemeClr val="tx1"/>
                </a:solidFill>
              </a:endParaRPr>
            </a:p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2000" kern="1200" dirty="0">
                  <a:solidFill>
                    <a:schemeClr val="tx1"/>
                  </a:solidFill>
                </a:rPr>
                <a:t>通常其值可在</a:t>
              </a:r>
              <a:r>
                <a:rPr lang="en-US" sz="2000" kern="1200" dirty="0">
                  <a:solidFill>
                    <a:schemeClr val="tx1"/>
                  </a:solidFill>
                </a:rPr>
                <a:t>1KΩ~ 100KΩ</a:t>
              </a:r>
              <a:r>
                <a:rPr lang="zh-CN" sz="2000" kern="1200" dirty="0">
                  <a:solidFill>
                    <a:schemeClr val="tx1"/>
                  </a:solidFill>
                </a:rPr>
                <a:t>之间，值越大输出电平的延迟越大</a:t>
              </a:r>
              <a:r>
                <a:rPr lang="zh-CN" altLang="en-US" sz="2000" dirty="0">
                  <a:solidFill>
                    <a:schemeClr val="tx1"/>
                  </a:solidFill>
                </a:rPr>
                <a:t>；值越小，电流越大，上拉能力越强，但损耗越大： </a:t>
              </a:r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r>
                <a: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×I</a:t>
              </a:r>
              <a:r>
                <a:rPr lang="zh-CN" sz="2000" kern="1200" dirty="0">
                  <a:solidFill>
                    <a:schemeClr val="tx1"/>
                  </a:solidFill>
                </a:rPr>
                <a:t>。</a:t>
              </a:r>
              <a:endParaRPr lang="zh-CN" altLang="en-US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70795" y="2602698"/>
              <a:ext cx="1584960" cy="147996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231" name="矩形 11"/>
            <p:cNvSpPr>
              <a:spLocks noChangeArrowheads="1"/>
            </p:cNvSpPr>
            <p:nvPr/>
          </p:nvSpPr>
          <p:spPr bwMode="auto">
            <a:xfrm>
              <a:off x="1055200" y="2854265"/>
              <a:ext cx="12170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dirty="0">
                  <a:solidFill>
                    <a:srgbClr val="008000"/>
                  </a:solidFill>
                  <a:latin typeface="Arial" panose="020B0604020202020204" pitchFamily="34" charset="0"/>
                </a:rPr>
                <a:t>上拉电阻</a:t>
              </a:r>
              <a:endParaRPr kumimoji="0" lang="en-US" altLang="zh-CN" sz="2000" dirty="0">
                <a:solidFill>
                  <a:srgbClr val="008000"/>
                </a:solidFill>
                <a:latin typeface="Arial" panose="020B0604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dirty="0">
                  <a:solidFill>
                    <a:srgbClr val="008000"/>
                  </a:solidFill>
                  <a:latin typeface="Arial" panose="020B0604020202020204" pitchFamily="34" charset="0"/>
                </a:rPr>
                <a:t>Pull-up</a:t>
              </a:r>
              <a:endParaRPr kumimoji="0" lang="en-US" altLang="zh-CN" sz="2000" dirty="0">
                <a:solidFill>
                  <a:srgbClr val="008000"/>
                </a:solidFill>
                <a:latin typeface="Arial" panose="020B0604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dirty="0">
                  <a:solidFill>
                    <a:srgbClr val="008000"/>
                  </a:solidFill>
                  <a:latin typeface="Arial" panose="020B0604020202020204" pitchFamily="34" charset="0"/>
                </a:rPr>
                <a:t> resistor</a:t>
              </a:r>
              <a:endParaRPr kumimoji="0" lang="zh-CN" altLang="en-US" sz="2000" b="0" dirty="0">
                <a:solidFill>
                  <a:srgbClr val="008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5800" y="4309783"/>
            <a:ext cx="7924800" cy="1849959"/>
            <a:chOff x="685800" y="4452658"/>
            <a:chExt cx="7924800" cy="1849959"/>
          </a:xfrm>
        </p:grpSpPr>
        <p:sp>
          <p:nvSpPr>
            <p:cNvPr id="7" name="任意多边形 6"/>
            <p:cNvSpPr/>
            <p:nvPr/>
          </p:nvSpPr>
          <p:spPr>
            <a:xfrm>
              <a:off x="685800" y="4452658"/>
              <a:ext cx="7924800" cy="1849959"/>
            </a:xfrm>
            <a:custGeom>
              <a:avLst/>
              <a:gdLst>
                <a:gd name="connsiteX0" fmla="*/ 0 w 7924800"/>
                <a:gd name="connsiteY0" fmla="*/ 184996 h 1849959"/>
                <a:gd name="connsiteX1" fmla="*/ 184996 w 7924800"/>
                <a:gd name="connsiteY1" fmla="*/ 0 h 1849959"/>
                <a:gd name="connsiteX2" fmla="*/ 7739804 w 7924800"/>
                <a:gd name="connsiteY2" fmla="*/ 0 h 1849959"/>
                <a:gd name="connsiteX3" fmla="*/ 7924800 w 7924800"/>
                <a:gd name="connsiteY3" fmla="*/ 184996 h 1849959"/>
                <a:gd name="connsiteX4" fmla="*/ 7924800 w 7924800"/>
                <a:gd name="connsiteY4" fmla="*/ 1664963 h 1849959"/>
                <a:gd name="connsiteX5" fmla="*/ 7739804 w 7924800"/>
                <a:gd name="connsiteY5" fmla="*/ 1849959 h 1849959"/>
                <a:gd name="connsiteX6" fmla="*/ 184996 w 7924800"/>
                <a:gd name="connsiteY6" fmla="*/ 1849959 h 1849959"/>
                <a:gd name="connsiteX7" fmla="*/ 0 w 7924800"/>
                <a:gd name="connsiteY7" fmla="*/ 1664963 h 1849959"/>
                <a:gd name="connsiteX8" fmla="*/ 0 w 7924800"/>
                <a:gd name="connsiteY8" fmla="*/ 184996 h 184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24800" h="1849959">
                  <a:moveTo>
                    <a:pt x="0" y="184996"/>
                  </a:moveTo>
                  <a:cubicBezTo>
                    <a:pt x="0" y="82826"/>
                    <a:pt x="82826" y="0"/>
                    <a:pt x="184996" y="0"/>
                  </a:cubicBezTo>
                  <a:lnTo>
                    <a:pt x="7739804" y="0"/>
                  </a:lnTo>
                  <a:cubicBezTo>
                    <a:pt x="7841974" y="0"/>
                    <a:pt x="7924800" y="82826"/>
                    <a:pt x="7924800" y="184996"/>
                  </a:cubicBezTo>
                  <a:lnTo>
                    <a:pt x="7924800" y="1664963"/>
                  </a:lnTo>
                  <a:cubicBezTo>
                    <a:pt x="7924800" y="1767133"/>
                    <a:pt x="7841974" y="1849959"/>
                    <a:pt x="7739804" y="1849959"/>
                  </a:cubicBezTo>
                  <a:lnTo>
                    <a:pt x="184996" y="1849959"/>
                  </a:lnTo>
                  <a:cubicBezTo>
                    <a:pt x="82826" y="1849959"/>
                    <a:pt x="0" y="1767133"/>
                    <a:pt x="0" y="1664963"/>
                  </a:cubicBezTo>
                  <a:lnTo>
                    <a:pt x="0" y="18499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6155" tIns="76200" rIns="76201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2000" kern="1200" dirty="0">
                  <a:solidFill>
                    <a:schemeClr val="tx1"/>
                  </a:solidFill>
                </a:rPr>
                <a:t>连接在元件信号引脚与</a:t>
              </a:r>
              <a:r>
                <a:rPr lang="en-US" sz="2000" kern="1200" dirty="0">
                  <a:solidFill>
                    <a:schemeClr val="tx1"/>
                  </a:solidFill>
                </a:rPr>
                <a:t>GND</a:t>
              </a:r>
              <a:r>
                <a:rPr lang="zh-CN" sz="2000" kern="1200" dirty="0">
                  <a:solidFill>
                    <a:schemeClr val="tx1"/>
                  </a:solidFill>
                </a:rPr>
                <a:t>之间的电阻，用于将信号钳位在低电平，或者用于吸收电流。</a:t>
              </a:r>
              <a:endParaRPr lang="zh-CN" altLang="en-US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870795" y="4637654"/>
              <a:ext cx="1584960" cy="147996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232" name="矩形 12"/>
            <p:cNvSpPr>
              <a:spLocks noChangeArrowheads="1"/>
            </p:cNvSpPr>
            <p:nvPr/>
          </p:nvSpPr>
          <p:spPr bwMode="auto">
            <a:xfrm>
              <a:off x="959020" y="4886325"/>
              <a:ext cx="140936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dirty="0">
                  <a:solidFill>
                    <a:srgbClr val="008000"/>
                  </a:solidFill>
                  <a:latin typeface="Arial" panose="020B0604020202020204" pitchFamily="34" charset="0"/>
                </a:rPr>
                <a:t>下</a:t>
              </a:r>
              <a:r>
                <a:rPr kumimoji="0" lang="zh-CN" altLang="zh-CN" sz="2000" dirty="0">
                  <a:solidFill>
                    <a:srgbClr val="008000"/>
                  </a:solidFill>
                  <a:latin typeface="Arial" panose="020B0604020202020204" pitchFamily="34" charset="0"/>
                </a:rPr>
                <a:t>拉电阻</a:t>
              </a:r>
              <a:endParaRPr kumimoji="0" lang="en-US" altLang="zh-CN" sz="2000" dirty="0">
                <a:solidFill>
                  <a:srgbClr val="008000"/>
                </a:solidFill>
                <a:latin typeface="Arial" panose="020B0604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dirty="0">
                  <a:solidFill>
                    <a:srgbClr val="008000"/>
                  </a:solidFill>
                  <a:latin typeface="Arial" panose="020B0604020202020204" pitchFamily="34" charset="0"/>
                </a:rPr>
                <a:t>Pull-down</a:t>
              </a:r>
              <a:endParaRPr kumimoji="0" lang="en-US" altLang="zh-CN" sz="2000" dirty="0">
                <a:solidFill>
                  <a:srgbClr val="008000"/>
                </a:solidFill>
                <a:latin typeface="Arial" panose="020B0604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dirty="0">
                  <a:solidFill>
                    <a:srgbClr val="008000"/>
                  </a:solidFill>
                  <a:latin typeface="Arial" panose="020B0604020202020204" pitchFamily="34" charset="0"/>
                </a:rPr>
                <a:t> resistor</a:t>
              </a:r>
              <a:endParaRPr kumimoji="0" lang="zh-CN" altLang="en-US" sz="2000" b="0" dirty="0">
                <a:solidFill>
                  <a:srgbClr val="008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23875" y="17612"/>
            <a:ext cx="8229600" cy="175432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Calculate</a:t>
            </a:r>
            <a:r>
              <a:rPr lang="en-US" altLang="zh-CN" dirty="0"/>
              <a:t> </a:t>
            </a:r>
            <a:r>
              <a:rPr lang="en-US" altLang="zh-CN" b="1" dirty="0"/>
              <a:t>value of Pull-up and Pull-down Resistor</a:t>
            </a:r>
            <a:endParaRPr lang="en-US" altLang="zh-CN" dirty="0">
              <a:latin typeface="Droid Sans"/>
            </a:endParaRPr>
          </a:p>
          <a:p>
            <a:pPr algn="just"/>
            <a:r>
              <a:rPr lang="en-US" altLang="zh-CN" dirty="0">
                <a:latin typeface="+mj-lt"/>
              </a:rPr>
              <a:t>Before selecting resistor value, we need to keep in mind following relation,</a:t>
            </a:r>
            <a:r>
              <a:rPr lang="en-US" altLang="zh-CN" b="1" dirty="0">
                <a:latin typeface="+mj-lt"/>
              </a:rPr>
              <a:t> “</a:t>
            </a:r>
            <a:r>
              <a:rPr lang="en-US" altLang="zh-CN" b="1" dirty="0">
                <a:solidFill>
                  <a:srgbClr val="FFFF00"/>
                </a:solidFill>
                <a:latin typeface="+mj-lt"/>
              </a:rPr>
              <a:t>Low resistance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altLang="zh-CN" b="1" dirty="0">
                <a:solidFill>
                  <a:srgbClr val="FFFF00"/>
                </a:solidFill>
                <a:latin typeface="+mj-lt"/>
              </a:rPr>
              <a:t>More current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altLang="zh-CN" b="1" dirty="0">
                <a:solidFill>
                  <a:srgbClr val="FFFF00"/>
                </a:solidFill>
                <a:latin typeface="+mj-lt"/>
              </a:rPr>
              <a:t>Strong pull-up/down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altLang="zh-CN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More Power dissipation &amp; voltage drop</a:t>
            </a:r>
            <a:r>
              <a:rPr lang="en-US" altLang="zh-CN" b="1" dirty="0">
                <a:latin typeface="+mj-lt"/>
              </a:rPr>
              <a:t>”</a:t>
            </a:r>
            <a:r>
              <a:rPr lang="en-US" altLang="zh-CN" dirty="0">
                <a:latin typeface="+mj-lt"/>
              </a:rPr>
              <a:t> and vice versa.</a:t>
            </a:r>
            <a:endParaRPr lang="en-US" altLang="zh-CN" dirty="0">
              <a:latin typeface="+mj-lt"/>
            </a:endParaRPr>
          </a:p>
          <a:p>
            <a:pPr algn="just"/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Ohm‘s Law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  V= I×R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V= (Current through R)×R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R= V÷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(Current through R)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C3FA2B4-EF8A-415D-8987-AD3BC96C2D74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负载问题</a:t>
            </a:r>
            <a:endParaRPr lang="zh-CN" altLang="en-US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2"/>
            <a:r>
              <a:rPr lang="zh-CN" altLang="en-US" sz="2000" dirty="0"/>
              <a:t>一个元件的输出驱动能力是有限的，当一个输出对应过多元件的输入时可能导致</a:t>
            </a:r>
            <a:r>
              <a:rPr lang="zh-CN" altLang="en-US" sz="2000" dirty="0">
                <a:solidFill>
                  <a:srgbClr val="FFFF00"/>
                </a:solidFill>
              </a:rPr>
              <a:t>驱动过载</a:t>
            </a:r>
            <a:r>
              <a:rPr lang="zh-CN" altLang="en-US" sz="2000" dirty="0"/>
              <a:t>；</a:t>
            </a:r>
            <a:endParaRPr lang="zh-CN" altLang="en-US" sz="2000" dirty="0"/>
          </a:p>
          <a:p>
            <a:pPr lvl="2"/>
            <a:r>
              <a:rPr lang="zh-CN" altLang="en-US" sz="2000" dirty="0"/>
              <a:t>制造商已标明元件输出信号上的驱动电流及所需的输入电流；</a:t>
            </a:r>
            <a:endParaRPr lang="zh-CN" altLang="en-US" sz="2000" dirty="0"/>
          </a:p>
          <a:p>
            <a:pPr lvl="2"/>
            <a:r>
              <a:rPr lang="zh-CN" altLang="en-US" sz="2000" dirty="0"/>
              <a:t>当出现驱动过载现象时需要增加</a:t>
            </a:r>
            <a:r>
              <a:rPr lang="zh-CN" altLang="en-US" sz="2000" dirty="0">
                <a:solidFill>
                  <a:srgbClr val="FFFF00"/>
                </a:solidFill>
              </a:rPr>
              <a:t>驱动器电路</a:t>
            </a:r>
            <a:r>
              <a:rPr lang="zh-CN" altLang="en-US" sz="2000" dirty="0"/>
              <a:t>；</a:t>
            </a:r>
            <a:endParaRPr lang="zh-CN" altLang="en-US" sz="2000" dirty="0"/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2125" y="2133600"/>
            <a:ext cx="6842759" cy="396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2.1 </a:t>
            </a:r>
            <a:r>
              <a:rPr lang="zh-CN" altLang="en-US" sz="2400" dirty="0"/>
              <a:t>硬件基础：基本概念、器件及原理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2.2 </a:t>
            </a:r>
            <a:r>
              <a:rPr lang="zh-CN" altLang="en-US" sz="2400" dirty="0"/>
              <a:t>硬件组成：架构模型与核心逻辑、子系统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2.3 </a:t>
            </a:r>
            <a:r>
              <a:rPr lang="zh-CN" altLang="en-US" sz="2400" dirty="0"/>
              <a:t>典型硬件形式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2.4 </a:t>
            </a:r>
            <a:r>
              <a:rPr lang="zh-CN" altLang="en-US" sz="2400" dirty="0"/>
              <a:t>硬件设计基本方法及实例分析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766431" y="295737"/>
            <a:ext cx="628813" cy="46626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6AE168A0-A09F-486A-9109-69E7F12BA126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7587" name="Line 27"/>
          <p:cNvSpPr>
            <a:spLocks noChangeShapeType="1"/>
          </p:cNvSpPr>
          <p:nvPr/>
        </p:nvSpPr>
        <p:spPr bwMode="auto">
          <a:xfrm>
            <a:off x="3886200" y="15176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88" name="AutoShape 4"/>
          <p:cNvSpPr>
            <a:spLocks noChangeArrowheads="1"/>
          </p:cNvSpPr>
          <p:nvPr/>
        </p:nvSpPr>
        <p:spPr bwMode="auto">
          <a:xfrm>
            <a:off x="3124200" y="2057400"/>
            <a:ext cx="762000" cy="763588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589" name="Line 6"/>
          <p:cNvSpPr>
            <a:spLocks noChangeShapeType="1"/>
          </p:cNvSpPr>
          <p:nvPr/>
        </p:nvSpPr>
        <p:spPr bwMode="auto">
          <a:xfrm flipH="1">
            <a:off x="25146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0" name="Line 7"/>
          <p:cNvSpPr>
            <a:spLocks noChangeShapeType="1"/>
          </p:cNvSpPr>
          <p:nvPr/>
        </p:nvSpPr>
        <p:spPr bwMode="auto">
          <a:xfrm flipH="1">
            <a:off x="2667000" y="2590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1" name="Line 8"/>
          <p:cNvSpPr>
            <a:spLocks noChangeShapeType="1"/>
          </p:cNvSpPr>
          <p:nvPr/>
        </p:nvSpPr>
        <p:spPr bwMode="auto">
          <a:xfrm flipH="1">
            <a:off x="3886200" y="2438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2" name="AutoShape 9"/>
          <p:cNvSpPr>
            <a:spLocks noChangeArrowheads="1"/>
          </p:cNvSpPr>
          <p:nvPr/>
        </p:nvSpPr>
        <p:spPr bwMode="auto">
          <a:xfrm>
            <a:off x="3124200" y="2970213"/>
            <a:ext cx="762000" cy="763587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593" name="Line 10"/>
          <p:cNvSpPr>
            <a:spLocks noChangeShapeType="1"/>
          </p:cNvSpPr>
          <p:nvPr/>
        </p:nvSpPr>
        <p:spPr bwMode="auto">
          <a:xfrm flipH="1">
            <a:off x="2514600" y="3198813"/>
            <a:ext cx="609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4" name="Line 11"/>
          <p:cNvSpPr>
            <a:spLocks noChangeShapeType="1"/>
          </p:cNvSpPr>
          <p:nvPr/>
        </p:nvSpPr>
        <p:spPr bwMode="auto">
          <a:xfrm flipH="1">
            <a:off x="2667000" y="35036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5" name="Line 12"/>
          <p:cNvSpPr>
            <a:spLocks noChangeShapeType="1"/>
          </p:cNvSpPr>
          <p:nvPr/>
        </p:nvSpPr>
        <p:spPr bwMode="auto">
          <a:xfrm flipH="1">
            <a:off x="3886200" y="33512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6" name="AutoShape 13"/>
          <p:cNvSpPr>
            <a:spLocks noChangeArrowheads="1"/>
          </p:cNvSpPr>
          <p:nvPr/>
        </p:nvSpPr>
        <p:spPr bwMode="auto">
          <a:xfrm>
            <a:off x="3124200" y="3886200"/>
            <a:ext cx="762000" cy="763588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597" name="Line 14"/>
          <p:cNvSpPr>
            <a:spLocks noChangeShapeType="1"/>
          </p:cNvSpPr>
          <p:nvPr/>
        </p:nvSpPr>
        <p:spPr bwMode="auto">
          <a:xfrm flipH="1">
            <a:off x="2667000" y="4114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8" name="Line 15"/>
          <p:cNvSpPr>
            <a:spLocks noChangeShapeType="1"/>
          </p:cNvSpPr>
          <p:nvPr/>
        </p:nvSpPr>
        <p:spPr bwMode="auto">
          <a:xfrm flipH="1">
            <a:off x="2514600" y="4419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9" name="Line 16"/>
          <p:cNvSpPr>
            <a:spLocks noChangeShapeType="1"/>
          </p:cNvSpPr>
          <p:nvPr/>
        </p:nvSpPr>
        <p:spPr bwMode="auto">
          <a:xfrm flipH="1">
            <a:off x="3886200" y="4267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0" name="AutoShape 17"/>
          <p:cNvSpPr>
            <a:spLocks noChangeArrowheads="1"/>
          </p:cNvSpPr>
          <p:nvPr/>
        </p:nvSpPr>
        <p:spPr bwMode="auto">
          <a:xfrm rot="10800000">
            <a:off x="990600" y="2057400"/>
            <a:ext cx="762000" cy="763588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601" name="Line 18"/>
          <p:cNvSpPr>
            <a:spLocks noChangeShapeType="1"/>
          </p:cNvSpPr>
          <p:nvPr/>
        </p:nvSpPr>
        <p:spPr bwMode="auto">
          <a:xfrm rot="10800000" flipH="1">
            <a:off x="1752600" y="25939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2" name="Line 19"/>
          <p:cNvSpPr>
            <a:spLocks noChangeShapeType="1"/>
          </p:cNvSpPr>
          <p:nvPr/>
        </p:nvSpPr>
        <p:spPr bwMode="auto">
          <a:xfrm rot="10800000" flipH="1">
            <a:off x="1752600" y="2286000"/>
            <a:ext cx="7620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3" name="Line 20"/>
          <p:cNvSpPr>
            <a:spLocks noChangeShapeType="1"/>
          </p:cNvSpPr>
          <p:nvPr/>
        </p:nvSpPr>
        <p:spPr bwMode="auto">
          <a:xfrm rot="10800000" flipH="1">
            <a:off x="533400" y="2441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4" name="AutoShape 25"/>
          <p:cNvSpPr>
            <a:spLocks noChangeArrowheads="1"/>
          </p:cNvSpPr>
          <p:nvPr/>
        </p:nvSpPr>
        <p:spPr bwMode="auto">
          <a:xfrm rot="5400000">
            <a:off x="3124200" y="1160463"/>
            <a:ext cx="685800" cy="685800"/>
          </a:xfrm>
          <a:prstGeom prst="flowChartExtra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605" name="Oval 26"/>
          <p:cNvSpPr>
            <a:spLocks noChangeArrowheads="1"/>
          </p:cNvSpPr>
          <p:nvPr/>
        </p:nvSpPr>
        <p:spPr bwMode="auto">
          <a:xfrm>
            <a:off x="3810000" y="1465263"/>
            <a:ext cx="107950" cy="107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606" name="Line 28"/>
          <p:cNvSpPr>
            <a:spLocks noChangeShapeType="1"/>
          </p:cNvSpPr>
          <p:nvPr/>
        </p:nvSpPr>
        <p:spPr bwMode="auto">
          <a:xfrm flipH="1">
            <a:off x="2514600" y="1524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7" name="Line 29"/>
          <p:cNvSpPr>
            <a:spLocks noChangeShapeType="1"/>
          </p:cNvSpPr>
          <p:nvPr/>
        </p:nvSpPr>
        <p:spPr bwMode="auto">
          <a:xfrm>
            <a:off x="2057400" y="515778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8" name="AutoShape 30"/>
          <p:cNvSpPr>
            <a:spLocks noChangeArrowheads="1"/>
          </p:cNvSpPr>
          <p:nvPr/>
        </p:nvSpPr>
        <p:spPr bwMode="auto">
          <a:xfrm rot="5400000">
            <a:off x="1295400" y="4800600"/>
            <a:ext cx="685800" cy="685800"/>
          </a:xfrm>
          <a:prstGeom prst="flowChartExtra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609" name="Oval 31"/>
          <p:cNvSpPr>
            <a:spLocks noChangeArrowheads="1"/>
          </p:cNvSpPr>
          <p:nvPr/>
        </p:nvSpPr>
        <p:spPr bwMode="auto">
          <a:xfrm>
            <a:off x="1981200" y="5105400"/>
            <a:ext cx="107950" cy="107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610" name="Line 32"/>
          <p:cNvSpPr>
            <a:spLocks noChangeShapeType="1"/>
          </p:cNvSpPr>
          <p:nvPr/>
        </p:nvSpPr>
        <p:spPr bwMode="auto">
          <a:xfrm flipH="1">
            <a:off x="685800" y="51641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11" name="Line 33"/>
          <p:cNvSpPr>
            <a:spLocks noChangeShapeType="1"/>
          </p:cNvSpPr>
          <p:nvPr/>
        </p:nvSpPr>
        <p:spPr bwMode="auto">
          <a:xfrm>
            <a:off x="2514600" y="15240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12" name="Line 35"/>
          <p:cNvSpPr>
            <a:spLocks noChangeShapeType="1"/>
          </p:cNvSpPr>
          <p:nvPr/>
        </p:nvSpPr>
        <p:spPr bwMode="auto">
          <a:xfrm>
            <a:off x="2514600" y="55626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13" name="Rectangle 36"/>
          <p:cNvSpPr>
            <a:spLocks noChangeArrowheads="1"/>
          </p:cNvSpPr>
          <p:nvPr/>
        </p:nvSpPr>
        <p:spPr bwMode="auto">
          <a:xfrm>
            <a:off x="5105400" y="22098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614" name="Rectangle 37"/>
          <p:cNvSpPr>
            <a:spLocks noChangeArrowheads="1"/>
          </p:cNvSpPr>
          <p:nvPr/>
        </p:nvSpPr>
        <p:spPr bwMode="auto">
          <a:xfrm>
            <a:off x="5105400" y="34290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615" name="Rectangle 38"/>
          <p:cNvSpPr>
            <a:spLocks noChangeArrowheads="1"/>
          </p:cNvSpPr>
          <p:nvPr/>
        </p:nvSpPr>
        <p:spPr bwMode="auto">
          <a:xfrm>
            <a:off x="6096000" y="22098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616" name="Rectangle 39"/>
          <p:cNvSpPr>
            <a:spLocks noChangeArrowheads="1"/>
          </p:cNvSpPr>
          <p:nvPr/>
        </p:nvSpPr>
        <p:spPr bwMode="auto">
          <a:xfrm>
            <a:off x="6096000" y="34290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617" name="Line 40"/>
          <p:cNvSpPr>
            <a:spLocks noChangeShapeType="1"/>
          </p:cNvSpPr>
          <p:nvPr/>
        </p:nvSpPr>
        <p:spPr bwMode="auto">
          <a:xfrm flipH="1">
            <a:off x="48006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18" name="Line 41"/>
          <p:cNvSpPr>
            <a:spLocks noChangeShapeType="1"/>
          </p:cNvSpPr>
          <p:nvPr/>
        </p:nvSpPr>
        <p:spPr bwMode="auto">
          <a:xfrm flipH="1">
            <a:off x="4800600" y="4343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19" name="Line 43"/>
          <p:cNvSpPr>
            <a:spLocks noChangeShapeType="1"/>
          </p:cNvSpPr>
          <p:nvPr/>
        </p:nvSpPr>
        <p:spPr bwMode="auto">
          <a:xfrm flipH="1">
            <a:off x="57912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20" name="Line 44"/>
          <p:cNvSpPr>
            <a:spLocks noChangeShapeType="1"/>
          </p:cNvSpPr>
          <p:nvPr/>
        </p:nvSpPr>
        <p:spPr bwMode="auto">
          <a:xfrm flipH="1">
            <a:off x="5791200" y="4343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21" name="Line 45"/>
          <p:cNvSpPr>
            <a:spLocks noChangeShapeType="1"/>
          </p:cNvSpPr>
          <p:nvPr/>
        </p:nvSpPr>
        <p:spPr bwMode="auto">
          <a:xfrm>
            <a:off x="4800600" y="31242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22" name="Line 46"/>
          <p:cNvSpPr>
            <a:spLocks noChangeShapeType="1"/>
          </p:cNvSpPr>
          <p:nvPr/>
        </p:nvSpPr>
        <p:spPr bwMode="auto">
          <a:xfrm>
            <a:off x="5791200" y="31242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23" name="AutoShape 47"/>
          <p:cNvSpPr>
            <a:spLocks noChangeArrowheads="1"/>
          </p:cNvSpPr>
          <p:nvPr/>
        </p:nvSpPr>
        <p:spPr bwMode="auto">
          <a:xfrm>
            <a:off x="7010400" y="4572000"/>
            <a:ext cx="1752600" cy="1371600"/>
          </a:xfrm>
          <a:prstGeom prst="cloudCallout">
            <a:avLst>
              <a:gd name="adj1" fmla="val -61144"/>
              <a:gd name="adj2" fmla="val 23032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</a:ln>
        </p:spPr>
        <p:txBody>
          <a:bodyPr anchor="ctr" anchorCtr="1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>
                <a:solidFill>
                  <a:schemeClr val="bg1"/>
                </a:solidFill>
                <a:latin typeface="Arial" panose="020B0604020202020204" pitchFamily="34" charset="0"/>
              </a:rPr>
              <a:t>更多电路</a:t>
            </a:r>
            <a:endParaRPr kumimoji="0" lang="zh-CN" altLang="en-US" sz="1800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8416" name="Line 48"/>
          <p:cNvSpPr>
            <a:spLocks noChangeShapeType="1"/>
          </p:cNvSpPr>
          <p:nvPr/>
        </p:nvSpPr>
        <p:spPr bwMode="auto">
          <a:xfrm flipV="1">
            <a:off x="457200" y="5157788"/>
            <a:ext cx="838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62"/>
          <p:cNvGrpSpPr/>
          <p:nvPr/>
        </p:nvGrpSpPr>
        <p:grpSpPr bwMode="auto">
          <a:xfrm>
            <a:off x="1752600" y="1524000"/>
            <a:ext cx="4953000" cy="4038600"/>
            <a:chOff x="1056" y="960"/>
            <a:chExt cx="3120" cy="2544"/>
          </a:xfrm>
        </p:grpSpPr>
        <p:sp>
          <p:nvSpPr>
            <p:cNvPr id="67630" name="Line 49"/>
            <p:cNvSpPr>
              <a:spLocks noChangeShapeType="1"/>
            </p:cNvSpPr>
            <p:nvPr/>
          </p:nvSpPr>
          <p:spPr bwMode="auto">
            <a:xfrm>
              <a:off x="1536" y="3504"/>
              <a:ext cx="264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1" name="Line 50"/>
            <p:cNvSpPr>
              <a:spLocks noChangeShapeType="1"/>
            </p:cNvSpPr>
            <p:nvPr/>
          </p:nvSpPr>
          <p:spPr bwMode="auto">
            <a:xfrm flipV="1">
              <a:off x="1536" y="960"/>
              <a:ext cx="0" cy="254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2" name="Line 51"/>
            <p:cNvSpPr>
              <a:spLocks noChangeShapeType="1"/>
            </p:cNvSpPr>
            <p:nvPr/>
          </p:nvSpPr>
          <p:spPr bwMode="auto">
            <a:xfrm>
              <a:off x="1536" y="2784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3" name="Line 52"/>
            <p:cNvSpPr>
              <a:spLocks noChangeShapeType="1"/>
            </p:cNvSpPr>
            <p:nvPr/>
          </p:nvSpPr>
          <p:spPr bwMode="auto">
            <a:xfrm>
              <a:off x="1536" y="2016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4" name="Line 53"/>
            <p:cNvSpPr>
              <a:spLocks noChangeShapeType="1"/>
            </p:cNvSpPr>
            <p:nvPr/>
          </p:nvSpPr>
          <p:spPr bwMode="auto">
            <a:xfrm>
              <a:off x="1536" y="1440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5" name="Line 54"/>
            <p:cNvSpPr>
              <a:spLocks noChangeShapeType="1"/>
            </p:cNvSpPr>
            <p:nvPr/>
          </p:nvSpPr>
          <p:spPr bwMode="auto">
            <a:xfrm>
              <a:off x="1536" y="960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6" name="Line 55"/>
            <p:cNvSpPr>
              <a:spLocks noChangeShapeType="1"/>
            </p:cNvSpPr>
            <p:nvPr/>
          </p:nvSpPr>
          <p:spPr bwMode="auto">
            <a:xfrm>
              <a:off x="1056" y="1440"/>
              <a:ext cx="48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7" name="Line 56"/>
            <p:cNvSpPr>
              <a:spLocks noChangeShapeType="1"/>
            </p:cNvSpPr>
            <p:nvPr/>
          </p:nvSpPr>
          <p:spPr bwMode="auto">
            <a:xfrm>
              <a:off x="2976" y="1968"/>
              <a:ext cx="19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8" name="Line 57"/>
            <p:cNvSpPr>
              <a:spLocks noChangeShapeType="1"/>
            </p:cNvSpPr>
            <p:nvPr/>
          </p:nvSpPr>
          <p:spPr bwMode="auto">
            <a:xfrm>
              <a:off x="2976" y="2736"/>
              <a:ext cx="19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9" name="Line 58"/>
            <p:cNvSpPr>
              <a:spLocks noChangeShapeType="1"/>
            </p:cNvSpPr>
            <p:nvPr/>
          </p:nvSpPr>
          <p:spPr bwMode="auto">
            <a:xfrm flipV="1">
              <a:off x="2976" y="1968"/>
              <a:ext cx="0" cy="153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0" name="Line 59"/>
            <p:cNvSpPr>
              <a:spLocks noChangeShapeType="1"/>
            </p:cNvSpPr>
            <p:nvPr/>
          </p:nvSpPr>
          <p:spPr bwMode="auto">
            <a:xfrm>
              <a:off x="3600" y="1968"/>
              <a:ext cx="19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1" name="Line 60"/>
            <p:cNvSpPr>
              <a:spLocks noChangeShapeType="1"/>
            </p:cNvSpPr>
            <p:nvPr/>
          </p:nvSpPr>
          <p:spPr bwMode="auto">
            <a:xfrm>
              <a:off x="3600" y="2736"/>
              <a:ext cx="19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2" name="Line 61"/>
            <p:cNvSpPr>
              <a:spLocks noChangeShapeType="1"/>
            </p:cNvSpPr>
            <p:nvPr/>
          </p:nvSpPr>
          <p:spPr bwMode="auto">
            <a:xfrm flipV="1">
              <a:off x="3600" y="1968"/>
              <a:ext cx="0" cy="153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431" name="Line 63"/>
          <p:cNvSpPr>
            <a:spLocks noChangeShapeType="1"/>
          </p:cNvSpPr>
          <p:nvPr/>
        </p:nvSpPr>
        <p:spPr bwMode="auto">
          <a:xfrm flipV="1">
            <a:off x="2057400" y="5164138"/>
            <a:ext cx="4572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432" name="AutoShape 64"/>
          <p:cNvSpPr>
            <a:spLocks noChangeArrowheads="1"/>
          </p:cNvSpPr>
          <p:nvPr/>
        </p:nvSpPr>
        <p:spPr bwMode="auto">
          <a:xfrm>
            <a:off x="6324600" y="1248508"/>
            <a:ext cx="1693985" cy="732692"/>
          </a:xfrm>
          <a:prstGeom prst="wedgeRoundRectCallout">
            <a:avLst>
              <a:gd name="adj1" fmla="val -86736"/>
              <a:gd name="adj2" fmla="val 62009"/>
              <a:gd name="adj3" fmla="val 16667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tIns="46800" anchor="ctr" anchorCtr="1"/>
          <a:lstStyle/>
          <a:p>
            <a:pPr algn="ctr" eaLnBrk="1" hangingPunct="1">
              <a:defRPr/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过载！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8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8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16" grpId="0" animBg="1"/>
      <p:bldP spid="584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66431" y="295737"/>
            <a:ext cx="628813" cy="46626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8CF7EA90-171C-4B4D-B578-84F4553C9AE2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8611" name="Line 4"/>
          <p:cNvSpPr>
            <a:spLocks noChangeShapeType="1"/>
          </p:cNvSpPr>
          <p:nvPr/>
        </p:nvSpPr>
        <p:spPr bwMode="auto">
          <a:xfrm>
            <a:off x="3886200" y="15176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2" name="AutoShape 5"/>
          <p:cNvSpPr>
            <a:spLocks noChangeArrowheads="1"/>
          </p:cNvSpPr>
          <p:nvPr/>
        </p:nvSpPr>
        <p:spPr bwMode="auto">
          <a:xfrm>
            <a:off x="3124200" y="2057400"/>
            <a:ext cx="762000" cy="763588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Line 6"/>
          <p:cNvSpPr>
            <a:spLocks noChangeShapeType="1"/>
          </p:cNvSpPr>
          <p:nvPr/>
        </p:nvSpPr>
        <p:spPr bwMode="auto">
          <a:xfrm flipH="1">
            <a:off x="25146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4" name="Line 7"/>
          <p:cNvSpPr>
            <a:spLocks noChangeShapeType="1"/>
          </p:cNvSpPr>
          <p:nvPr/>
        </p:nvSpPr>
        <p:spPr bwMode="auto">
          <a:xfrm flipH="1">
            <a:off x="2667000" y="2590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5" name="Line 8"/>
          <p:cNvSpPr>
            <a:spLocks noChangeShapeType="1"/>
          </p:cNvSpPr>
          <p:nvPr/>
        </p:nvSpPr>
        <p:spPr bwMode="auto">
          <a:xfrm flipH="1">
            <a:off x="3886200" y="2438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6" name="AutoShape 9"/>
          <p:cNvSpPr>
            <a:spLocks noChangeArrowheads="1"/>
          </p:cNvSpPr>
          <p:nvPr/>
        </p:nvSpPr>
        <p:spPr bwMode="auto">
          <a:xfrm>
            <a:off x="3124200" y="2970213"/>
            <a:ext cx="762000" cy="763587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17" name="Line 10"/>
          <p:cNvSpPr>
            <a:spLocks noChangeShapeType="1"/>
          </p:cNvSpPr>
          <p:nvPr/>
        </p:nvSpPr>
        <p:spPr bwMode="auto">
          <a:xfrm flipH="1">
            <a:off x="2514600" y="3198813"/>
            <a:ext cx="609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8" name="Line 11"/>
          <p:cNvSpPr>
            <a:spLocks noChangeShapeType="1"/>
          </p:cNvSpPr>
          <p:nvPr/>
        </p:nvSpPr>
        <p:spPr bwMode="auto">
          <a:xfrm flipH="1">
            <a:off x="2667000" y="35036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9" name="Line 12"/>
          <p:cNvSpPr>
            <a:spLocks noChangeShapeType="1"/>
          </p:cNvSpPr>
          <p:nvPr/>
        </p:nvSpPr>
        <p:spPr bwMode="auto">
          <a:xfrm flipH="1">
            <a:off x="3886200" y="33512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0" name="AutoShape 13"/>
          <p:cNvSpPr>
            <a:spLocks noChangeArrowheads="1"/>
          </p:cNvSpPr>
          <p:nvPr/>
        </p:nvSpPr>
        <p:spPr bwMode="auto">
          <a:xfrm>
            <a:off x="3124200" y="3886200"/>
            <a:ext cx="762000" cy="763588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21" name="Line 14"/>
          <p:cNvSpPr>
            <a:spLocks noChangeShapeType="1"/>
          </p:cNvSpPr>
          <p:nvPr/>
        </p:nvSpPr>
        <p:spPr bwMode="auto">
          <a:xfrm flipH="1">
            <a:off x="2667000" y="4114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2" name="Line 15"/>
          <p:cNvSpPr>
            <a:spLocks noChangeShapeType="1"/>
          </p:cNvSpPr>
          <p:nvPr/>
        </p:nvSpPr>
        <p:spPr bwMode="auto">
          <a:xfrm flipH="1">
            <a:off x="2514600" y="4419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3" name="Line 16"/>
          <p:cNvSpPr>
            <a:spLocks noChangeShapeType="1"/>
          </p:cNvSpPr>
          <p:nvPr/>
        </p:nvSpPr>
        <p:spPr bwMode="auto">
          <a:xfrm flipH="1">
            <a:off x="3886200" y="4267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4" name="AutoShape 17"/>
          <p:cNvSpPr>
            <a:spLocks noChangeArrowheads="1"/>
          </p:cNvSpPr>
          <p:nvPr/>
        </p:nvSpPr>
        <p:spPr bwMode="auto">
          <a:xfrm rot="10800000">
            <a:off x="990600" y="2057400"/>
            <a:ext cx="762000" cy="763588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25" name="Line 18"/>
          <p:cNvSpPr>
            <a:spLocks noChangeShapeType="1"/>
          </p:cNvSpPr>
          <p:nvPr/>
        </p:nvSpPr>
        <p:spPr bwMode="auto">
          <a:xfrm rot="10800000" flipH="1">
            <a:off x="1752600" y="25939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6" name="Line 19"/>
          <p:cNvSpPr>
            <a:spLocks noChangeShapeType="1"/>
          </p:cNvSpPr>
          <p:nvPr/>
        </p:nvSpPr>
        <p:spPr bwMode="auto">
          <a:xfrm rot="10800000" flipH="1">
            <a:off x="1752600" y="2286000"/>
            <a:ext cx="7620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7" name="Line 20"/>
          <p:cNvSpPr>
            <a:spLocks noChangeShapeType="1"/>
          </p:cNvSpPr>
          <p:nvPr/>
        </p:nvSpPr>
        <p:spPr bwMode="auto">
          <a:xfrm rot="10800000" flipH="1">
            <a:off x="533400" y="2441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8" name="AutoShape 21"/>
          <p:cNvSpPr>
            <a:spLocks noChangeArrowheads="1"/>
          </p:cNvSpPr>
          <p:nvPr/>
        </p:nvSpPr>
        <p:spPr bwMode="auto">
          <a:xfrm rot="5400000">
            <a:off x="3124200" y="1160463"/>
            <a:ext cx="685800" cy="685800"/>
          </a:xfrm>
          <a:prstGeom prst="flowChartExtra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29" name="Oval 22"/>
          <p:cNvSpPr>
            <a:spLocks noChangeArrowheads="1"/>
          </p:cNvSpPr>
          <p:nvPr/>
        </p:nvSpPr>
        <p:spPr bwMode="auto">
          <a:xfrm>
            <a:off x="3810000" y="1465263"/>
            <a:ext cx="107950" cy="107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30" name="Line 23"/>
          <p:cNvSpPr>
            <a:spLocks noChangeShapeType="1"/>
          </p:cNvSpPr>
          <p:nvPr/>
        </p:nvSpPr>
        <p:spPr bwMode="auto">
          <a:xfrm flipH="1">
            <a:off x="2514600" y="1524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31" name="Line 24"/>
          <p:cNvSpPr>
            <a:spLocks noChangeShapeType="1"/>
          </p:cNvSpPr>
          <p:nvPr/>
        </p:nvSpPr>
        <p:spPr bwMode="auto">
          <a:xfrm>
            <a:off x="2057400" y="515778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32" name="AutoShape 25"/>
          <p:cNvSpPr>
            <a:spLocks noChangeArrowheads="1"/>
          </p:cNvSpPr>
          <p:nvPr/>
        </p:nvSpPr>
        <p:spPr bwMode="auto">
          <a:xfrm rot="5400000">
            <a:off x="1295400" y="4800600"/>
            <a:ext cx="685800" cy="685800"/>
          </a:xfrm>
          <a:prstGeom prst="flowChartExtra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33" name="Oval 26"/>
          <p:cNvSpPr>
            <a:spLocks noChangeArrowheads="1"/>
          </p:cNvSpPr>
          <p:nvPr/>
        </p:nvSpPr>
        <p:spPr bwMode="auto">
          <a:xfrm>
            <a:off x="1981200" y="5105400"/>
            <a:ext cx="107950" cy="107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34" name="Line 27"/>
          <p:cNvSpPr>
            <a:spLocks noChangeShapeType="1"/>
          </p:cNvSpPr>
          <p:nvPr/>
        </p:nvSpPr>
        <p:spPr bwMode="auto">
          <a:xfrm flipH="1">
            <a:off x="685800" y="51641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35" name="Line 28"/>
          <p:cNvSpPr>
            <a:spLocks noChangeShapeType="1"/>
          </p:cNvSpPr>
          <p:nvPr/>
        </p:nvSpPr>
        <p:spPr bwMode="auto">
          <a:xfrm>
            <a:off x="2514600" y="15240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36" name="Line 29"/>
          <p:cNvSpPr>
            <a:spLocks noChangeShapeType="1"/>
          </p:cNvSpPr>
          <p:nvPr/>
        </p:nvSpPr>
        <p:spPr bwMode="auto">
          <a:xfrm>
            <a:off x="2514600" y="55626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37" name="Rectangle 30"/>
          <p:cNvSpPr>
            <a:spLocks noChangeArrowheads="1"/>
          </p:cNvSpPr>
          <p:nvPr/>
        </p:nvSpPr>
        <p:spPr bwMode="auto">
          <a:xfrm>
            <a:off x="5105400" y="22098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38" name="Rectangle 31"/>
          <p:cNvSpPr>
            <a:spLocks noChangeArrowheads="1"/>
          </p:cNvSpPr>
          <p:nvPr/>
        </p:nvSpPr>
        <p:spPr bwMode="auto">
          <a:xfrm>
            <a:off x="5105400" y="34290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39" name="Rectangle 32"/>
          <p:cNvSpPr>
            <a:spLocks noChangeArrowheads="1"/>
          </p:cNvSpPr>
          <p:nvPr/>
        </p:nvSpPr>
        <p:spPr bwMode="auto">
          <a:xfrm>
            <a:off x="6096000" y="22098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40" name="Rectangle 33"/>
          <p:cNvSpPr>
            <a:spLocks noChangeArrowheads="1"/>
          </p:cNvSpPr>
          <p:nvPr/>
        </p:nvSpPr>
        <p:spPr bwMode="auto">
          <a:xfrm>
            <a:off x="6096000" y="34290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41" name="Line 34"/>
          <p:cNvSpPr>
            <a:spLocks noChangeShapeType="1"/>
          </p:cNvSpPr>
          <p:nvPr/>
        </p:nvSpPr>
        <p:spPr bwMode="auto">
          <a:xfrm flipH="1">
            <a:off x="48006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42" name="Line 35"/>
          <p:cNvSpPr>
            <a:spLocks noChangeShapeType="1"/>
          </p:cNvSpPr>
          <p:nvPr/>
        </p:nvSpPr>
        <p:spPr bwMode="auto">
          <a:xfrm flipH="1">
            <a:off x="4800600" y="4343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43" name="Line 36"/>
          <p:cNvSpPr>
            <a:spLocks noChangeShapeType="1"/>
          </p:cNvSpPr>
          <p:nvPr/>
        </p:nvSpPr>
        <p:spPr bwMode="auto">
          <a:xfrm flipH="1">
            <a:off x="57912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44" name="Line 37"/>
          <p:cNvSpPr>
            <a:spLocks noChangeShapeType="1"/>
          </p:cNvSpPr>
          <p:nvPr/>
        </p:nvSpPr>
        <p:spPr bwMode="auto">
          <a:xfrm flipH="1">
            <a:off x="5791200" y="4343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45" name="Line 38"/>
          <p:cNvSpPr>
            <a:spLocks noChangeShapeType="1"/>
          </p:cNvSpPr>
          <p:nvPr/>
        </p:nvSpPr>
        <p:spPr bwMode="auto">
          <a:xfrm>
            <a:off x="4800600" y="31242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46" name="Line 39"/>
          <p:cNvSpPr>
            <a:spLocks noChangeShapeType="1"/>
          </p:cNvSpPr>
          <p:nvPr/>
        </p:nvSpPr>
        <p:spPr bwMode="auto">
          <a:xfrm>
            <a:off x="5791200" y="31242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47" name="AutoShape 40"/>
          <p:cNvSpPr>
            <a:spLocks noChangeArrowheads="1"/>
          </p:cNvSpPr>
          <p:nvPr/>
        </p:nvSpPr>
        <p:spPr bwMode="auto">
          <a:xfrm>
            <a:off x="7010400" y="4572000"/>
            <a:ext cx="1752600" cy="1371600"/>
          </a:xfrm>
          <a:prstGeom prst="cloudCallout">
            <a:avLst>
              <a:gd name="adj1" fmla="val -61144"/>
              <a:gd name="adj2" fmla="val 23032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</a:ln>
        </p:spPr>
        <p:txBody>
          <a:bodyPr anchor="ctr" anchorCtr="1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>
                <a:solidFill>
                  <a:schemeClr val="bg1"/>
                </a:solidFill>
                <a:latin typeface="Arial" panose="020B0604020202020204" pitchFamily="34" charset="0"/>
              </a:rPr>
              <a:t>更多电路</a:t>
            </a:r>
            <a:endParaRPr kumimoji="0" lang="zh-CN" altLang="en-US" sz="1800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9433" name="Line 41"/>
          <p:cNvSpPr>
            <a:spLocks noChangeShapeType="1"/>
          </p:cNvSpPr>
          <p:nvPr/>
        </p:nvSpPr>
        <p:spPr bwMode="auto">
          <a:xfrm flipV="1">
            <a:off x="457200" y="5157788"/>
            <a:ext cx="838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48" name="Line 56"/>
          <p:cNvSpPr>
            <a:spLocks noChangeShapeType="1"/>
          </p:cNvSpPr>
          <p:nvPr/>
        </p:nvSpPr>
        <p:spPr bwMode="auto">
          <a:xfrm flipV="1">
            <a:off x="2057400" y="5164138"/>
            <a:ext cx="4572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52" name="Text Box 60"/>
          <p:cNvSpPr txBox="1">
            <a:spLocks noChangeArrowheads="1"/>
          </p:cNvSpPr>
          <p:nvPr/>
        </p:nvSpPr>
        <p:spPr bwMode="auto">
          <a:xfrm>
            <a:off x="5105400" y="266090"/>
            <a:ext cx="25908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rgbClr val="FFFF00"/>
                </a:solidFill>
                <a:latin typeface="Arial" panose="020B0604020202020204" pitchFamily="34" charset="0"/>
                <a:ea typeface="STXingkai" panose="02010800040101010101" pitchFamily="2" charset="-122"/>
              </a:rPr>
              <a:t>解决</a:t>
            </a:r>
            <a:r>
              <a:rPr lang="zh-CN" altLang="en-US" sz="3600" dirty="0">
                <a:solidFill>
                  <a:srgbClr val="FFFF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过载</a:t>
            </a:r>
            <a:r>
              <a:rPr lang="en-US" altLang="zh-CN" sz="36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CN" sz="3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" name="Group 61"/>
          <p:cNvGrpSpPr/>
          <p:nvPr/>
        </p:nvGrpSpPr>
        <p:grpSpPr bwMode="auto">
          <a:xfrm>
            <a:off x="1752600" y="1524000"/>
            <a:ext cx="3429000" cy="4038600"/>
            <a:chOff x="1104" y="960"/>
            <a:chExt cx="2160" cy="2544"/>
          </a:xfrm>
        </p:grpSpPr>
        <p:sp>
          <p:nvSpPr>
            <p:cNvPr id="68662" name="Line 62"/>
            <p:cNvSpPr>
              <a:spLocks noChangeShapeType="1"/>
            </p:cNvSpPr>
            <p:nvPr/>
          </p:nvSpPr>
          <p:spPr bwMode="auto">
            <a:xfrm>
              <a:off x="1584" y="3504"/>
              <a:ext cx="168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3" name="Line 63"/>
            <p:cNvSpPr>
              <a:spLocks noChangeShapeType="1"/>
            </p:cNvSpPr>
            <p:nvPr/>
          </p:nvSpPr>
          <p:spPr bwMode="auto">
            <a:xfrm flipV="1">
              <a:off x="1584" y="960"/>
              <a:ext cx="0" cy="254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4" name="Line 64"/>
            <p:cNvSpPr>
              <a:spLocks noChangeShapeType="1"/>
            </p:cNvSpPr>
            <p:nvPr/>
          </p:nvSpPr>
          <p:spPr bwMode="auto">
            <a:xfrm>
              <a:off x="1584" y="2784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5" name="Line 65"/>
            <p:cNvSpPr>
              <a:spLocks noChangeShapeType="1"/>
            </p:cNvSpPr>
            <p:nvPr/>
          </p:nvSpPr>
          <p:spPr bwMode="auto">
            <a:xfrm>
              <a:off x="1584" y="2016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6" name="Line 66"/>
            <p:cNvSpPr>
              <a:spLocks noChangeShapeType="1"/>
            </p:cNvSpPr>
            <p:nvPr/>
          </p:nvSpPr>
          <p:spPr bwMode="auto">
            <a:xfrm>
              <a:off x="1584" y="1440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7" name="Line 67"/>
            <p:cNvSpPr>
              <a:spLocks noChangeShapeType="1"/>
            </p:cNvSpPr>
            <p:nvPr/>
          </p:nvSpPr>
          <p:spPr bwMode="auto">
            <a:xfrm>
              <a:off x="1584" y="960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8" name="Line 68"/>
            <p:cNvSpPr>
              <a:spLocks noChangeShapeType="1"/>
            </p:cNvSpPr>
            <p:nvPr/>
          </p:nvSpPr>
          <p:spPr bwMode="auto">
            <a:xfrm>
              <a:off x="1104" y="1440"/>
              <a:ext cx="48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9" name="Line 69"/>
            <p:cNvSpPr>
              <a:spLocks noChangeShapeType="1"/>
            </p:cNvSpPr>
            <p:nvPr/>
          </p:nvSpPr>
          <p:spPr bwMode="auto">
            <a:xfrm>
              <a:off x="3024" y="1968"/>
              <a:ext cx="19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70" name="Line 70"/>
            <p:cNvSpPr>
              <a:spLocks noChangeShapeType="1"/>
            </p:cNvSpPr>
            <p:nvPr/>
          </p:nvSpPr>
          <p:spPr bwMode="auto">
            <a:xfrm>
              <a:off x="3024" y="2736"/>
              <a:ext cx="19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71" name="Line 71"/>
            <p:cNvSpPr>
              <a:spLocks noChangeShapeType="1"/>
            </p:cNvSpPr>
            <p:nvPr/>
          </p:nvSpPr>
          <p:spPr bwMode="auto">
            <a:xfrm flipV="1">
              <a:off x="3024" y="1968"/>
              <a:ext cx="0" cy="153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72"/>
          <p:cNvGrpSpPr/>
          <p:nvPr/>
        </p:nvGrpSpPr>
        <p:grpSpPr bwMode="auto">
          <a:xfrm>
            <a:off x="5562600" y="3124200"/>
            <a:ext cx="1219200" cy="2438400"/>
            <a:chOff x="3504" y="1968"/>
            <a:chExt cx="768" cy="1536"/>
          </a:xfrm>
        </p:grpSpPr>
        <p:sp>
          <p:nvSpPr>
            <p:cNvPr id="68658" name="Line 73"/>
            <p:cNvSpPr>
              <a:spLocks noChangeShapeType="1"/>
            </p:cNvSpPr>
            <p:nvPr/>
          </p:nvSpPr>
          <p:spPr bwMode="auto">
            <a:xfrm>
              <a:off x="3648" y="1968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59" name="Line 74"/>
            <p:cNvSpPr>
              <a:spLocks noChangeShapeType="1"/>
            </p:cNvSpPr>
            <p:nvPr/>
          </p:nvSpPr>
          <p:spPr bwMode="auto">
            <a:xfrm>
              <a:off x="3648" y="2736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0" name="Line 75"/>
            <p:cNvSpPr>
              <a:spLocks noChangeShapeType="1"/>
            </p:cNvSpPr>
            <p:nvPr/>
          </p:nvSpPr>
          <p:spPr bwMode="auto">
            <a:xfrm flipV="1">
              <a:off x="3648" y="1968"/>
              <a:ext cx="0" cy="15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1" name="Line 76"/>
            <p:cNvSpPr>
              <a:spLocks noChangeShapeType="1"/>
            </p:cNvSpPr>
            <p:nvPr/>
          </p:nvSpPr>
          <p:spPr bwMode="auto">
            <a:xfrm>
              <a:off x="3504" y="3504"/>
              <a:ext cx="76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653" name="Group 59"/>
          <p:cNvGrpSpPr/>
          <p:nvPr/>
        </p:nvGrpSpPr>
        <p:grpSpPr bwMode="auto">
          <a:xfrm>
            <a:off x="4648200" y="5216525"/>
            <a:ext cx="990600" cy="1017588"/>
            <a:chOff x="2928" y="3286"/>
            <a:chExt cx="624" cy="641"/>
          </a:xfrm>
        </p:grpSpPr>
        <p:sp>
          <p:nvSpPr>
            <p:cNvPr id="68656" name="AutoShape 57"/>
            <p:cNvSpPr>
              <a:spLocks noChangeArrowheads="1"/>
            </p:cNvSpPr>
            <p:nvPr/>
          </p:nvSpPr>
          <p:spPr bwMode="auto">
            <a:xfrm rot="5400000">
              <a:off x="3120" y="3286"/>
              <a:ext cx="432" cy="432"/>
            </a:xfrm>
            <a:prstGeom prst="flowChartExtra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657" name="Text Box 58"/>
            <p:cNvSpPr txBox="1">
              <a:spLocks noChangeArrowheads="1"/>
            </p:cNvSpPr>
            <p:nvPr/>
          </p:nvSpPr>
          <p:spPr bwMode="auto">
            <a:xfrm>
              <a:off x="2928" y="3696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0">
                  <a:solidFill>
                    <a:schemeClr val="tx1"/>
                  </a:solidFill>
                  <a:latin typeface="Arial" panose="020B0604020202020204" pitchFamily="34" charset="0"/>
                </a:rPr>
                <a:t>驱动器</a:t>
              </a: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9469" name="AutoShape 77"/>
          <p:cNvSpPr>
            <a:spLocks noChangeArrowheads="1"/>
          </p:cNvSpPr>
          <p:nvPr/>
        </p:nvSpPr>
        <p:spPr bwMode="auto">
          <a:xfrm>
            <a:off x="609600" y="597878"/>
            <a:ext cx="4800600" cy="1594462"/>
          </a:xfrm>
          <a:prstGeom prst="wedgeRoundRectCallout">
            <a:avLst>
              <a:gd name="adj1" fmla="val 45537"/>
              <a:gd name="adj2" fmla="val 246683"/>
              <a:gd name="adj3" fmla="val 16667"/>
            </a:avLst>
          </a:prstGeom>
          <a:solidFill>
            <a:schemeClr val="tx1"/>
          </a:solidFill>
          <a:ln w="9525">
            <a:solidFill>
              <a:srgbClr val="969696"/>
            </a:solidFill>
            <a:miter lim="800000"/>
          </a:ln>
          <a:effectLst/>
        </p:spPr>
        <p:txBody>
          <a:bodyPr lIns="54000" tIns="10800" rIns="54000" bIns="10800" anchor="ctr"/>
          <a:lstStyle/>
          <a:p>
            <a:pPr eaLnBrk="1" hangingPunct="1">
              <a:buClr>
                <a:srgbClr val="66FF33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>
                <a:solidFill>
                  <a:schemeClr val="bg1"/>
                </a:solidFill>
                <a:latin typeface="Arial" panose="020B0604020202020204" pitchFamily="34" charset="0"/>
              </a:rPr>
              <a:t>驱动器所需输入电流小于右边电路元件需求总和，减小了非门上的负载；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>
              <a:buClr>
                <a:srgbClr val="66FF33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>
                <a:solidFill>
                  <a:schemeClr val="bg1"/>
                </a:solidFill>
                <a:latin typeface="Arial" panose="020B0604020202020204" pitchFamily="34" charset="0"/>
              </a:rPr>
              <a:t>问题是引入了延迟；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8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3" grpId="0" animBg="1"/>
      <p:bldP spid="59448" grpId="0" animBg="1"/>
      <p:bldP spid="594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66431" y="295737"/>
            <a:ext cx="628813" cy="46626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84901B34-E5D9-4EFE-A022-A1C49331FB2C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635" name="Line 59"/>
          <p:cNvSpPr>
            <a:spLocks noChangeShapeType="1"/>
          </p:cNvSpPr>
          <p:nvPr/>
        </p:nvSpPr>
        <p:spPr bwMode="auto">
          <a:xfrm flipV="1">
            <a:off x="3487738" y="5849938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36" name="Line 4"/>
          <p:cNvSpPr>
            <a:spLocks noChangeShapeType="1"/>
          </p:cNvSpPr>
          <p:nvPr/>
        </p:nvSpPr>
        <p:spPr bwMode="auto">
          <a:xfrm>
            <a:off x="3886200" y="15176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37" name="AutoShape 5"/>
          <p:cNvSpPr>
            <a:spLocks noChangeArrowheads="1"/>
          </p:cNvSpPr>
          <p:nvPr/>
        </p:nvSpPr>
        <p:spPr bwMode="auto">
          <a:xfrm>
            <a:off x="3124200" y="2057400"/>
            <a:ext cx="762000" cy="763588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38" name="Line 6"/>
          <p:cNvSpPr>
            <a:spLocks noChangeShapeType="1"/>
          </p:cNvSpPr>
          <p:nvPr/>
        </p:nvSpPr>
        <p:spPr bwMode="auto">
          <a:xfrm flipH="1">
            <a:off x="25146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 flipH="1">
            <a:off x="2667000" y="2590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 flipH="1">
            <a:off x="3886200" y="2438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1" name="AutoShape 9"/>
          <p:cNvSpPr>
            <a:spLocks noChangeArrowheads="1"/>
          </p:cNvSpPr>
          <p:nvPr/>
        </p:nvSpPr>
        <p:spPr bwMode="auto">
          <a:xfrm>
            <a:off x="3124200" y="2970213"/>
            <a:ext cx="762000" cy="763587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 flipH="1">
            <a:off x="2514600" y="3198813"/>
            <a:ext cx="609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 flipH="1">
            <a:off x="2667000" y="35036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4" name="Line 12"/>
          <p:cNvSpPr>
            <a:spLocks noChangeShapeType="1"/>
          </p:cNvSpPr>
          <p:nvPr/>
        </p:nvSpPr>
        <p:spPr bwMode="auto">
          <a:xfrm flipH="1">
            <a:off x="3886200" y="33512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5" name="AutoShape 13"/>
          <p:cNvSpPr>
            <a:spLocks noChangeArrowheads="1"/>
          </p:cNvSpPr>
          <p:nvPr/>
        </p:nvSpPr>
        <p:spPr bwMode="auto">
          <a:xfrm>
            <a:off x="3124200" y="3886200"/>
            <a:ext cx="762000" cy="763588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46" name="Line 14"/>
          <p:cNvSpPr>
            <a:spLocks noChangeShapeType="1"/>
          </p:cNvSpPr>
          <p:nvPr/>
        </p:nvSpPr>
        <p:spPr bwMode="auto">
          <a:xfrm flipH="1">
            <a:off x="2667000" y="4114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7" name="Line 15"/>
          <p:cNvSpPr>
            <a:spLocks noChangeShapeType="1"/>
          </p:cNvSpPr>
          <p:nvPr/>
        </p:nvSpPr>
        <p:spPr bwMode="auto">
          <a:xfrm flipH="1">
            <a:off x="2514600" y="4419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8" name="Line 16"/>
          <p:cNvSpPr>
            <a:spLocks noChangeShapeType="1"/>
          </p:cNvSpPr>
          <p:nvPr/>
        </p:nvSpPr>
        <p:spPr bwMode="auto">
          <a:xfrm flipH="1">
            <a:off x="3886200" y="4267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9" name="AutoShape 17"/>
          <p:cNvSpPr>
            <a:spLocks noChangeArrowheads="1"/>
          </p:cNvSpPr>
          <p:nvPr/>
        </p:nvSpPr>
        <p:spPr bwMode="auto">
          <a:xfrm rot="10800000">
            <a:off x="990600" y="2057400"/>
            <a:ext cx="762000" cy="763588"/>
          </a:xfrm>
          <a:prstGeom prst="flowChartDelay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50" name="Line 18"/>
          <p:cNvSpPr>
            <a:spLocks noChangeShapeType="1"/>
          </p:cNvSpPr>
          <p:nvPr/>
        </p:nvSpPr>
        <p:spPr bwMode="auto">
          <a:xfrm rot="10800000" flipH="1">
            <a:off x="1752600" y="25939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1" name="Line 19"/>
          <p:cNvSpPr>
            <a:spLocks noChangeShapeType="1"/>
          </p:cNvSpPr>
          <p:nvPr/>
        </p:nvSpPr>
        <p:spPr bwMode="auto">
          <a:xfrm rot="10800000" flipH="1">
            <a:off x="1752600" y="2286000"/>
            <a:ext cx="7620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2" name="Line 20"/>
          <p:cNvSpPr>
            <a:spLocks noChangeShapeType="1"/>
          </p:cNvSpPr>
          <p:nvPr/>
        </p:nvSpPr>
        <p:spPr bwMode="auto">
          <a:xfrm rot="10800000" flipH="1">
            <a:off x="533400" y="2441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3" name="AutoShape 21"/>
          <p:cNvSpPr>
            <a:spLocks noChangeArrowheads="1"/>
          </p:cNvSpPr>
          <p:nvPr/>
        </p:nvSpPr>
        <p:spPr bwMode="auto">
          <a:xfrm rot="5400000">
            <a:off x="3124200" y="1160463"/>
            <a:ext cx="685800" cy="685800"/>
          </a:xfrm>
          <a:prstGeom prst="flowChartExtra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54" name="Oval 22"/>
          <p:cNvSpPr>
            <a:spLocks noChangeArrowheads="1"/>
          </p:cNvSpPr>
          <p:nvPr/>
        </p:nvSpPr>
        <p:spPr bwMode="auto">
          <a:xfrm>
            <a:off x="3810000" y="1465263"/>
            <a:ext cx="107950" cy="107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55" name="Line 23"/>
          <p:cNvSpPr>
            <a:spLocks noChangeShapeType="1"/>
          </p:cNvSpPr>
          <p:nvPr/>
        </p:nvSpPr>
        <p:spPr bwMode="auto">
          <a:xfrm flipH="1">
            <a:off x="2514600" y="1524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6" name="Line 24"/>
          <p:cNvSpPr>
            <a:spLocks noChangeShapeType="1"/>
          </p:cNvSpPr>
          <p:nvPr/>
        </p:nvSpPr>
        <p:spPr bwMode="auto">
          <a:xfrm>
            <a:off x="2057400" y="515778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7" name="AutoShape 25"/>
          <p:cNvSpPr>
            <a:spLocks noChangeArrowheads="1"/>
          </p:cNvSpPr>
          <p:nvPr/>
        </p:nvSpPr>
        <p:spPr bwMode="auto">
          <a:xfrm rot="5400000">
            <a:off x="1295400" y="4800600"/>
            <a:ext cx="685800" cy="685800"/>
          </a:xfrm>
          <a:prstGeom prst="flowChartExtra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58" name="Oval 26"/>
          <p:cNvSpPr>
            <a:spLocks noChangeArrowheads="1"/>
          </p:cNvSpPr>
          <p:nvPr/>
        </p:nvSpPr>
        <p:spPr bwMode="auto">
          <a:xfrm>
            <a:off x="1981200" y="5105400"/>
            <a:ext cx="107950" cy="107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59" name="Line 27"/>
          <p:cNvSpPr>
            <a:spLocks noChangeShapeType="1"/>
          </p:cNvSpPr>
          <p:nvPr/>
        </p:nvSpPr>
        <p:spPr bwMode="auto">
          <a:xfrm flipH="1">
            <a:off x="685800" y="51641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60" name="Line 28"/>
          <p:cNvSpPr>
            <a:spLocks noChangeShapeType="1"/>
          </p:cNvSpPr>
          <p:nvPr/>
        </p:nvSpPr>
        <p:spPr bwMode="auto">
          <a:xfrm>
            <a:off x="2514600" y="1524000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61" name="Line 29"/>
          <p:cNvSpPr>
            <a:spLocks noChangeShapeType="1"/>
          </p:cNvSpPr>
          <p:nvPr/>
        </p:nvSpPr>
        <p:spPr bwMode="auto">
          <a:xfrm>
            <a:off x="2514600" y="5164138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62" name="Rectangle 30"/>
          <p:cNvSpPr>
            <a:spLocks noChangeArrowheads="1"/>
          </p:cNvSpPr>
          <p:nvPr/>
        </p:nvSpPr>
        <p:spPr bwMode="auto">
          <a:xfrm>
            <a:off x="5105400" y="22098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63" name="Rectangle 31"/>
          <p:cNvSpPr>
            <a:spLocks noChangeArrowheads="1"/>
          </p:cNvSpPr>
          <p:nvPr/>
        </p:nvSpPr>
        <p:spPr bwMode="auto">
          <a:xfrm>
            <a:off x="5105400" y="34290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64" name="Rectangle 32"/>
          <p:cNvSpPr>
            <a:spLocks noChangeArrowheads="1"/>
          </p:cNvSpPr>
          <p:nvPr/>
        </p:nvSpPr>
        <p:spPr bwMode="auto">
          <a:xfrm>
            <a:off x="6096000" y="22098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65" name="Rectangle 33"/>
          <p:cNvSpPr>
            <a:spLocks noChangeArrowheads="1"/>
          </p:cNvSpPr>
          <p:nvPr/>
        </p:nvSpPr>
        <p:spPr bwMode="auto">
          <a:xfrm>
            <a:off x="6096000" y="3429000"/>
            <a:ext cx="4572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66" name="Line 34"/>
          <p:cNvSpPr>
            <a:spLocks noChangeShapeType="1"/>
          </p:cNvSpPr>
          <p:nvPr/>
        </p:nvSpPr>
        <p:spPr bwMode="auto">
          <a:xfrm flipH="1">
            <a:off x="48006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67" name="Line 35"/>
          <p:cNvSpPr>
            <a:spLocks noChangeShapeType="1"/>
          </p:cNvSpPr>
          <p:nvPr/>
        </p:nvSpPr>
        <p:spPr bwMode="auto">
          <a:xfrm flipH="1">
            <a:off x="4800600" y="4343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68" name="Line 36"/>
          <p:cNvSpPr>
            <a:spLocks noChangeShapeType="1"/>
          </p:cNvSpPr>
          <p:nvPr/>
        </p:nvSpPr>
        <p:spPr bwMode="auto">
          <a:xfrm flipH="1">
            <a:off x="57912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69" name="Line 37"/>
          <p:cNvSpPr>
            <a:spLocks noChangeShapeType="1"/>
          </p:cNvSpPr>
          <p:nvPr/>
        </p:nvSpPr>
        <p:spPr bwMode="auto">
          <a:xfrm flipH="1">
            <a:off x="5791200" y="4343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70" name="Line 38"/>
          <p:cNvSpPr>
            <a:spLocks noChangeShapeType="1"/>
          </p:cNvSpPr>
          <p:nvPr/>
        </p:nvSpPr>
        <p:spPr bwMode="auto">
          <a:xfrm>
            <a:off x="4800600" y="3124200"/>
            <a:ext cx="0" cy="2033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71" name="Line 39"/>
          <p:cNvSpPr>
            <a:spLocks noChangeShapeType="1"/>
          </p:cNvSpPr>
          <p:nvPr/>
        </p:nvSpPr>
        <p:spPr bwMode="auto">
          <a:xfrm>
            <a:off x="5791200" y="31242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72" name="AutoShape 40"/>
          <p:cNvSpPr>
            <a:spLocks noChangeArrowheads="1"/>
          </p:cNvSpPr>
          <p:nvPr/>
        </p:nvSpPr>
        <p:spPr bwMode="auto">
          <a:xfrm>
            <a:off x="6705600" y="4876800"/>
            <a:ext cx="1752600" cy="1371600"/>
          </a:xfrm>
          <a:prstGeom prst="cloudCallout">
            <a:avLst>
              <a:gd name="adj1" fmla="val -61144"/>
              <a:gd name="adj2" fmla="val 23032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</a:ln>
        </p:spPr>
        <p:txBody>
          <a:bodyPr anchor="ctr" anchorCtr="1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>
                <a:solidFill>
                  <a:schemeClr val="bg1"/>
                </a:solidFill>
                <a:latin typeface="Arial" panose="020B0604020202020204" pitchFamily="34" charset="0"/>
              </a:rPr>
              <a:t>更多电路</a:t>
            </a:r>
            <a:endParaRPr kumimoji="0" lang="zh-CN" altLang="en-US" sz="1800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9673" name="Line 61"/>
          <p:cNvSpPr>
            <a:spLocks noChangeShapeType="1"/>
          </p:cNvSpPr>
          <p:nvPr/>
        </p:nvSpPr>
        <p:spPr bwMode="auto">
          <a:xfrm>
            <a:off x="990600" y="515778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74" name="Line 62"/>
          <p:cNvSpPr>
            <a:spLocks noChangeShapeType="1"/>
          </p:cNvSpPr>
          <p:nvPr/>
        </p:nvSpPr>
        <p:spPr bwMode="auto">
          <a:xfrm flipH="1">
            <a:off x="990600" y="5849938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81"/>
          <p:cNvGrpSpPr/>
          <p:nvPr/>
        </p:nvGrpSpPr>
        <p:grpSpPr bwMode="auto">
          <a:xfrm>
            <a:off x="457200" y="5157788"/>
            <a:ext cx="2246313" cy="709612"/>
            <a:chOff x="288" y="3249"/>
            <a:chExt cx="1415" cy="447"/>
          </a:xfrm>
        </p:grpSpPr>
        <p:sp>
          <p:nvSpPr>
            <p:cNvPr id="69696" name="Line 41"/>
            <p:cNvSpPr>
              <a:spLocks noChangeShapeType="1"/>
            </p:cNvSpPr>
            <p:nvPr/>
          </p:nvSpPr>
          <p:spPr bwMode="auto">
            <a:xfrm flipV="1">
              <a:off x="288" y="3253"/>
              <a:ext cx="52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7" name="Line 63"/>
            <p:cNvSpPr>
              <a:spLocks noChangeShapeType="1"/>
            </p:cNvSpPr>
            <p:nvPr/>
          </p:nvSpPr>
          <p:spPr bwMode="auto">
            <a:xfrm flipV="1">
              <a:off x="624" y="3681"/>
              <a:ext cx="10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8" name="Line 64"/>
            <p:cNvSpPr>
              <a:spLocks noChangeShapeType="1"/>
            </p:cNvSpPr>
            <p:nvPr/>
          </p:nvSpPr>
          <p:spPr bwMode="auto">
            <a:xfrm>
              <a:off x="624" y="3249"/>
              <a:ext cx="0" cy="44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80"/>
          <p:cNvGrpSpPr/>
          <p:nvPr/>
        </p:nvGrpSpPr>
        <p:grpSpPr bwMode="auto">
          <a:xfrm>
            <a:off x="1752600" y="1524000"/>
            <a:ext cx="3352800" cy="3657600"/>
            <a:chOff x="1104" y="960"/>
            <a:chExt cx="2112" cy="2304"/>
          </a:xfrm>
        </p:grpSpPr>
        <p:sp>
          <p:nvSpPr>
            <p:cNvPr id="69686" name="Line 56"/>
            <p:cNvSpPr>
              <a:spLocks noChangeShapeType="1"/>
            </p:cNvSpPr>
            <p:nvPr/>
          </p:nvSpPr>
          <p:spPr bwMode="auto">
            <a:xfrm>
              <a:off x="1296" y="3242"/>
              <a:ext cx="172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7" name="Line 65"/>
            <p:cNvSpPr>
              <a:spLocks noChangeShapeType="1"/>
            </p:cNvSpPr>
            <p:nvPr/>
          </p:nvSpPr>
          <p:spPr bwMode="auto">
            <a:xfrm flipV="1">
              <a:off x="1584" y="960"/>
              <a:ext cx="0" cy="230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8" name="Line 66"/>
            <p:cNvSpPr>
              <a:spLocks noChangeShapeType="1"/>
            </p:cNvSpPr>
            <p:nvPr/>
          </p:nvSpPr>
          <p:spPr bwMode="auto">
            <a:xfrm>
              <a:off x="1584" y="2784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9" name="Line 67"/>
            <p:cNvSpPr>
              <a:spLocks noChangeShapeType="1"/>
            </p:cNvSpPr>
            <p:nvPr/>
          </p:nvSpPr>
          <p:spPr bwMode="auto">
            <a:xfrm>
              <a:off x="1584" y="2016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0" name="Line 68"/>
            <p:cNvSpPr>
              <a:spLocks noChangeShapeType="1"/>
            </p:cNvSpPr>
            <p:nvPr/>
          </p:nvSpPr>
          <p:spPr bwMode="auto">
            <a:xfrm>
              <a:off x="1584" y="1440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1" name="Line 69"/>
            <p:cNvSpPr>
              <a:spLocks noChangeShapeType="1"/>
            </p:cNvSpPr>
            <p:nvPr/>
          </p:nvSpPr>
          <p:spPr bwMode="auto">
            <a:xfrm>
              <a:off x="1584" y="960"/>
              <a:ext cx="384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2" name="Line 70"/>
            <p:cNvSpPr>
              <a:spLocks noChangeShapeType="1"/>
            </p:cNvSpPr>
            <p:nvPr/>
          </p:nvSpPr>
          <p:spPr bwMode="auto">
            <a:xfrm>
              <a:off x="1104" y="1440"/>
              <a:ext cx="48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3" name="Line 71"/>
            <p:cNvSpPr>
              <a:spLocks noChangeShapeType="1"/>
            </p:cNvSpPr>
            <p:nvPr/>
          </p:nvSpPr>
          <p:spPr bwMode="auto">
            <a:xfrm flipV="1">
              <a:off x="3024" y="1968"/>
              <a:ext cx="0" cy="12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4" name="Line 73"/>
            <p:cNvSpPr>
              <a:spLocks noChangeShapeType="1"/>
            </p:cNvSpPr>
            <p:nvPr/>
          </p:nvSpPr>
          <p:spPr bwMode="auto">
            <a:xfrm>
              <a:off x="3024" y="1968"/>
              <a:ext cx="19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5" name="Line 74"/>
            <p:cNvSpPr>
              <a:spLocks noChangeShapeType="1"/>
            </p:cNvSpPr>
            <p:nvPr/>
          </p:nvSpPr>
          <p:spPr bwMode="auto">
            <a:xfrm>
              <a:off x="3024" y="2736"/>
              <a:ext cx="19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79"/>
          <p:cNvGrpSpPr/>
          <p:nvPr/>
        </p:nvGrpSpPr>
        <p:grpSpPr bwMode="auto">
          <a:xfrm>
            <a:off x="3392488" y="3124200"/>
            <a:ext cx="3084512" cy="2743200"/>
            <a:chOff x="2137" y="1968"/>
            <a:chExt cx="1943" cy="1728"/>
          </a:xfrm>
        </p:grpSpPr>
        <p:sp>
          <p:nvSpPr>
            <p:cNvPr id="69682" name="Line 75"/>
            <p:cNvSpPr>
              <a:spLocks noChangeShapeType="1"/>
            </p:cNvSpPr>
            <p:nvPr/>
          </p:nvSpPr>
          <p:spPr bwMode="auto">
            <a:xfrm>
              <a:off x="3648" y="1968"/>
              <a:ext cx="192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3" name="Line 76"/>
            <p:cNvSpPr>
              <a:spLocks noChangeShapeType="1"/>
            </p:cNvSpPr>
            <p:nvPr/>
          </p:nvSpPr>
          <p:spPr bwMode="auto">
            <a:xfrm>
              <a:off x="3648" y="2736"/>
              <a:ext cx="192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4" name="Line 77"/>
            <p:cNvSpPr>
              <a:spLocks noChangeShapeType="1"/>
            </p:cNvSpPr>
            <p:nvPr/>
          </p:nvSpPr>
          <p:spPr bwMode="auto">
            <a:xfrm flipV="1">
              <a:off x="3648" y="1968"/>
              <a:ext cx="0" cy="1728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5" name="Line 78"/>
            <p:cNvSpPr>
              <a:spLocks noChangeShapeType="1"/>
            </p:cNvSpPr>
            <p:nvPr/>
          </p:nvSpPr>
          <p:spPr bwMode="auto">
            <a:xfrm flipV="1">
              <a:off x="2137" y="3685"/>
              <a:ext cx="1943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678" name="Oval 58"/>
          <p:cNvSpPr>
            <a:spLocks noChangeArrowheads="1"/>
          </p:cNvSpPr>
          <p:nvPr/>
        </p:nvSpPr>
        <p:spPr bwMode="auto">
          <a:xfrm>
            <a:off x="3397250" y="5791200"/>
            <a:ext cx="107950" cy="107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679" name="AutoShape 57"/>
          <p:cNvSpPr>
            <a:spLocks noChangeArrowheads="1"/>
          </p:cNvSpPr>
          <p:nvPr/>
        </p:nvSpPr>
        <p:spPr bwMode="auto">
          <a:xfrm rot="5400000">
            <a:off x="2711450" y="5486400"/>
            <a:ext cx="685800" cy="685800"/>
          </a:xfrm>
          <a:prstGeom prst="flowChartExtra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522" name="Text Box 82"/>
          <p:cNvSpPr txBox="1">
            <a:spLocks noChangeArrowheads="1"/>
          </p:cNvSpPr>
          <p:nvPr/>
        </p:nvSpPr>
        <p:spPr bwMode="auto">
          <a:xfrm>
            <a:off x="4800600" y="312250"/>
            <a:ext cx="25908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FFFF00"/>
                </a:solidFill>
                <a:latin typeface="Arial" panose="020B0604020202020204" pitchFamily="34" charset="0"/>
                <a:ea typeface="STXingkai" panose="02010800040101010101" pitchFamily="2" charset="-122"/>
              </a:rPr>
              <a:t>解决过载</a:t>
            </a:r>
            <a:r>
              <a:rPr lang="en-US" altLang="zh-CN" sz="3600" dirty="0">
                <a:solidFill>
                  <a:srgbClr val="FFFF00"/>
                </a:solidFill>
                <a:latin typeface="Arial" panose="020B0604020202020204" pitchFamily="34" charset="0"/>
                <a:ea typeface="STXingkai" panose="02010800040101010101" pitchFamily="2" charset="-122"/>
              </a:rPr>
              <a:t>2</a:t>
            </a:r>
            <a:endParaRPr lang="en-US" altLang="zh-CN" sz="3600" dirty="0">
              <a:solidFill>
                <a:srgbClr val="FFFF00"/>
              </a:solidFill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基本元件与逻辑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晶体管  </a:t>
            </a:r>
            <a:r>
              <a:rPr lang="en-US" altLang="zh-CN" sz="2000" dirty="0">
                <a:solidFill>
                  <a:srgbClr val="FFC000"/>
                </a:solidFill>
              </a:rPr>
              <a:t>Transistor</a:t>
            </a:r>
            <a:r>
              <a:rPr lang="zh-CN" altLang="en-US" sz="2000" dirty="0"/>
              <a:t>，固体半导体制成的器件；</a:t>
            </a:r>
            <a:endParaRPr lang="en-US" altLang="zh-CN" sz="2000" dirty="0"/>
          </a:p>
          <a:p>
            <a:pPr lvl="2"/>
            <a:r>
              <a:rPr lang="zh-CN" altLang="en-US" sz="2000" dirty="0"/>
              <a:t>具有检波、整流、放大、开关、稳压、信号调制等多种功能；二极管晶体管有两个极，一个</a:t>
            </a:r>
            <a:r>
              <a:rPr lang="en-US" altLang="zh-CN" sz="2000" dirty="0"/>
              <a:t>PN</a:t>
            </a:r>
            <a:r>
              <a:rPr lang="zh-CN" altLang="en-US" sz="2000" dirty="0"/>
              <a:t>结，单向导电特性；</a:t>
            </a:r>
            <a:endParaRPr lang="en-US" altLang="zh-CN" sz="2000" dirty="0"/>
          </a:p>
          <a:p>
            <a:pPr lvl="1"/>
            <a:r>
              <a:rPr lang="zh-CN" altLang="en-US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三极管</a:t>
            </a:r>
            <a:r>
              <a:rPr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FFC000"/>
                </a:solidFill>
              </a:rPr>
              <a:t>bipolar transistor</a:t>
            </a:r>
            <a:r>
              <a:rPr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，双极性结型晶体管）</a:t>
            </a:r>
            <a:endParaRPr lang="en-US" altLang="zh-CN" dirty="0">
              <a:solidFill>
                <a:srgbClr val="FFC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dirty="0"/>
              <a:t>有三个极，三个极分别为</a:t>
            </a:r>
            <a:r>
              <a:rPr lang="en-US" altLang="zh-CN" sz="2000" dirty="0"/>
              <a:t>N</a:t>
            </a:r>
            <a:r>
              <a:rPr lang="zh-CN" altLang="en-US" sz="2000" dirty="0"/>
              <a:t>型与</a:t>
            </a:r>
            <a:r>
              <a:rPr lang="en-US" altLang="zh-CN" sz="2000" dirty="0"/>
              <a:t>P</a:t>
            </a:r>
            <a:r>
              <a:rPr lang="zh-CN" altLang="en-US" sz="2000" dirty="0"/>
              <a:t>型组成发射极</a:t>
            </a:r>
            <a:r>
              <a:rPr lang="en-US" altLang="zh-CN" sz="2000" dirty="0"/>
              <a:t>Emitter</a:t>
            </a:r>
            <a:r>
              <a:rPr lang="zh-CN" altLang="en-US" sz="2000" dirty="0"/>
              <a:t>、基极</a:t>
            </a:r>
            <a:r>
              <a:rPr lang="en-US" altLang="zh-CN" sz="2000" dirty="0"/>
              <a:t>Base</a:t>
            </a:r>
            <a:r>
              <a:rPr lang="zh-CN" altLang="en-US" sz="2000" dirty="0"/>
              <a:t>和集电极</a:t>
            </a:r>
            <a:r>
              <a:rPr lang="en-US" altLang="zh-CN" sz="2000" dirty="0"/>
              <a:t>Collector</a:t>
            </a:r>
            <a:r>
              <a:rPr lang="zh-CN" altLang="en-US" sz="2000" dirty="0"/>
              <a:t>；</a:t>
            </a:r>
            <a:r>
              <a:rPr lang="zh-CN" altLang="en-US" sz="2000" dirty="0">
                <a:solidFill>
                  <a:srgbClr val="FFFF00"/>
                </a:solidFill>
              </a:rPr>
              <a:t>空穴、电子两种极性的载流子都参与导电，故称双极型晶体管；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 lvl="2"/>
            <a:r>
              <a:rPr lang="zh-CN" altLang="en-US" sz="2000" dirty="0"/>
              <a:t>作为一种可变电流开关，能够</a:t>
            </a:r>
            <a:r>
              <a:rPr lang="zh-CN" altLang="en-US" sz="2000" dirty="0">
                <a:solidFill>
                  <a:srgbClr val="FFFF00"/>
                </a:solidFill>
              </a:rPr>
              <a:t>基于输入电压控制输出电流</a:t>
            </a:r>
            <a:r>
              <a:rPr lang="zh-CN" altLang="en-US" sz="2000" dirty="0"/>
              <a:t>；与普通机械开关（如</a:t>
            </a:r>
            <a:r>
              <a:rPr lang="en-US" altLang="zh-CN" sz="2000" dirty="0"/>
              <a:t>Relay</a:t>
            </a:r>
            <a:r>
              <a:rPr lang="zh-CN" altLang="en-US" sz="2000" dirty="0"/>
              <a:t>、</a:t>
            </a:r>
            <a:r>
              <a:rPr lang="en-US" altLang="zh-CN" sz="2000" dirty="0"/>
              <a:t>switch</a:t>
            </a:r>
            <a:r>
              <a:rPr lang="zh-CN" altLang="en-US" sz="2000" dirty="0"/>
              <a:t>）不同，晶体管利用电信号来控制自身的开合，而且开关速度可以非常快，实验室中的切换速度可达</a:t>
            </a:r>
            <a:r>
              <a:rPr lang="en-US" altLang="zh-CN" sz="2000" dirty="0"/>
              <a:t>100GHz</a:t>
            </a:r>
            <a:r>
              <a:rPr lang="zh-CN" altLang="en-US" sz="2000" dirty="0"/>
              <a:t>以上；</a:t>
            </a:r>
            <a:endParaRPr lang="en-US" altLang="zh-CN" sz="2000" dirty="0"/>
          </a:p>
          <a:p>
            <a:pPr lvl="2"/>
            <a:r>
              <a:rPr lang="zh-CN" altLang="en-US" sz="2000" dirty="0"/>
              <a:t>晶体管是电流控制元件，在信号电压较低，又允许从信号源取较多电流的条件下，应选用晶体管。</a:t>
            </a:r>
            <a:endParaRPr lang="en-US" altLang="zh-CN" sz="2000" dirty="0"/>
          </a:p>
          <a:p>
            <a:pPr lvl="2"/>
            <a:endParaRPr lang="zh-CN" altLang="en-US" sz="1200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" b="813"/>
          <a:stretch>
            <a:fillRect/>
          </a:stretch>
        </p:blipFill>
        <p:spPr bwMode="auto">
          <a:xfrm>
            <a:off x="1515585" y="1934019"/>
            <a:ext cx="6183312" cy="335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2"/>
          <p:cNvSpPr>
            <a:spLocks noGrp="1"/>
          </p:cNvSpPr>
          <p:nvPr>
            <p:ph idx="1"/>
          </p:nvPr>
        </p:nvSpPr>
        <p:spPr>
          <a:xfrm>
            <a:off x="318044" y="1642579"/>
            <a:ext cx="8311606" cy="5029200"/>
          </a:xfrm>
        </p:spPr>
        <p:txBody>
          <a:bodyPr>
            <a:normAutofit/>
          </a:bodyPr>
          <a:lstStyle/>
          <a:p>
            <a:pPr lvl="1"/>
            <a:r>
              <a:rPr lang="zh-CN" altLang="en-US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场效应管</a:t>
            </a:r>
            <a:r>
              <a:rPr lang="zh-CN" altLang="en-US" dirty="0">
                <a:solidFill>
                  <a:srgbClr val="FFC000"/>
                </a:solidFill>
              </a:rPr>
              <a:t>（</a:t>
            </a:r>
            <a:r>
              <a:rPr lang="en-US" altLang="zh-CN" dirty="0">
                <a:solidFill>
                  <a:srgbClr val="FFC000"/>
                </a:solidFill>
              </a:rPr>
              <a:t>Field Effect Transistor, FET</a:t>
            </a:r>
            <a:r>
              <a:rPr lang="zh-CN" altLang="en-US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场效应晶体管</a:t>
            </a:r>
            <a:r>
              <a:rPr lang="zh-CN" altLang="en-US" dirty="0">
                <a:solidFill>
                  <a:srgbClr val="FFC000"/>
                </a:solidFill>
              </a:rPr>
              <a:t>）</a:t>
            </a:r>
            <a:endParaRPr lang="en-US" altLang="zh-CN" sz="1800" dirty="0">
              <a:solidFill>
                <a:srgbClr val="FFC000"/>
              </a:solidFill>
            </a:endParaRPr>
          </a:p>
          <a:p>
            <a:pPr lvl="2"/>
            <a:r>
              <a:rPr lang="zh-CN" altLang="en-US" sz="1800" dirty="0"/>
              <a:t>利用控制输入回路的电场效应来控制输出回路电流的半导体器件，属电压控制型半导体器件；</a:t>
            </a:r>
            <a:endParaRPr lang="en-US" altLang="zh-CN" sz="1800" dirty="0"/>
          </a:p>
          <a:p>
            <a:pPr lvl="2"/>
            <a:r>
              <a:rPr lang="zh-CN" altLang="en-US" sz="1800" dirty="0">
                <a:solidFill>
                  <a:srgbClr val="FFFF00"/>
                </a:solidFill>
              </a:rPr>
              <a:t>仅由多数载流子参与导电</a:t>
            </a:r>
            <a:r>
              <a:rPr lang="zh-CN" altLang="en-US" sz="1800" dirty="0"/>
              <a:t>，也称单极型晶体管；</a:t>
            </a:r>
            <a:endParaRPr lang="en-US" altLang="zh-CN" sz="1800" dirty="0"/>
          </a:p>
          <a:p>
            <a:pPr lvl="2"/>
            <a:r>
              <a:rPr lang="zh-CN" altLang="en-US" sz="1800" dirty="0"/>
              <a:t>场效应管是电压控制器件，通过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GS</a:t>
            </a:r>
            <a:r>
              <a:rPr lang="en-US" altLang="zh-CN" sz="1800" dirty="0"/>
              <a:t>(</a:t>
            </a:r>
            <a:r>
              <a:rPr lang="zh-CN" altLang="en-US" sz="1800" dirty="0"/>
              <a:t>栅源电压</a:t>
            </a:r>
            <a:r>
              <a:rPr lang="en-US" altLang="zh-CN" sz="1800" dirty="0"/>
              <a:t>)</a:t>
            </a:r>
            <a:r>
              <a:rPr lang="zh-CN" altLang="en-US" sz="1800" dirty="0"/>
              <a:t>来控制</a:t>
            </a:r>
            <a:r>
              <a:rPr lang="en-US" altLang="zh-CN" sz="1800" dirty="0"/>
              <a:t>I</a:t>
            </a:r>
            <a:r>
              <a:rPr lang="en-US" altLang="zh-CN" sz="1800" baseline="-25000" dirty="0"/>
              <a:t>D</a:t>
            </a:r>
            <a:r>
              <a:rPr lang="zh-CN" altLang="en-US" sz="1800" dirty="0"/>
              <a:t>（漏极电流），只允许从信号源取较少电流的情况下，应选用场效应管；</a:t>
            </a:r>
            <a:endParaRPr lang="en-US" altLang="zh-CN" sz="1800" dirty="0"/>
          </a:p>
          <a:p>
            <a:pPr lvl="2"/>
            <a:r>
              <a:rPr lang="zh-CN" altLang="en-US" sz="1800" dirty="0"/>
              <a:t>具有输入电阻高（</a:t>
            </a:r>
            <a:r>
              <a:rPr lang="en-US" altLang="zh-CN" sz="1800" dirty="0"/>
              <a:t>10</a:t>
            </a:r>
            <a:r>
              <a:rPr lang="en-US" altLang="zh-CN" sz="1800" baseline="30000" dirty="0"/>
              <a:t>7</a:t>
            </a:r>
            <a:r>
              <a:rPr lang="zh-CN" altLang="en-US" sz="1800" dirty="0"/>
              <a:t>～</a:t>
            </a:r>
            <a:r>
              <a:rPr lang="en-US" altLang="zh-CN" sz="1800" dirty="0"/>
              <a:t>10</a:t>
            </a:r>
            <a:r>
              <a:rPr lang="en-US" altLang="zh-CN" sz="1800" baseline="30000" dirty="0"/>
              <a:t>15</a:t>
            </a:r>
            <a:r>
              <a:rPr lang="en-US" altLang="zh-CN" sz="1800" dirty="0"/>
              <a:t>Ω</a:t>
            </a:r>
            <a:r>
              <a:rPr lang="zh-CN" altLang="en-US" sz="1800" dirty="0"/>
              <a:t>）、噪声小、功耗低、动态范围大、易于集成、没有二次击穿现象、安全工作区域宽等优点；</a:t>
            </a:r>
            <a:endParaRPr lang="zh-CN" altLang="en-US" sz="1800" dirty="0"/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B081222-0441-411F-99CC-810E77ECC015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  <p:pic>
        <p:nvPicPr>
          <p:cNvPr id="47108" name="Picture 4" descr="http://g.hiphotos.baidu.com/baike/c0%3Dbaike92%2C5%2C5%2C92%2C30/sign=6de0514c68600c33e474d69a7b253a6a/bd3eb13533fa828ba09d0fbbfe1f4134970a5a2f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9" t="7404" r="18533" b="9357"/>
          <a:stretch>
            <a:fillRect/>
          </a:stretch>
        </p:blipFill>
        <p:spPr bwMode="auto">
          <a:xfrm flipH="1">
            <a:off x="6381750" y="85039"/>
            <a:ext cx="1216819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6" descr="http://image7.360doc.com/DownloadImg/2010/01/2414/2219064_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01" y="4397551"/>
            <a:ext cx="3393150" cy="219420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47110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04" y="4379950"/>
            <a:ext cx="2802046" cy="222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429000" y="6632659"/>
            <a:ext cx="5715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FFFF00"/>
                </a:solidFill>
                <a:latin typeface="Arial" panose="020B0604020202020204" pitchFamily="34" charset="0"/>
              </a:rPr>
              <a:t>计算机仿真的纳米线</a:t>
            </a:r>
            <a:r>
              <a:rPr lang="en-US" altLang="zh-CN" sz="1050" dirty="0">
                <a:solidFill>
                  <a:srgbClr val="FFFF00"/>
                </a:solidFill>
                <a:latin typeface="Arial" panose="020B0604020202020204" pitchFamily="34" charset="0"/>
              </a:rPr>
              <a:t>MOSFET</a:t>
            </a:r>
            <a:r>
              <a:rPr lang="zh-CN" altLang="en-US" sz="1050" dirty="0">
                <a:solidFill>
                  <a:srgbClr val="FFFF00"/>
                </a:solidFill>
                <a:latin typeface="Arial" panose="020B0604020202020204" pitchFamily="34" charset="0"/>
              </a:rPr>
              <a:t>中反型沟道的形成（电子密度的变化）。阈值电压在</a:t>
            </a:r>
            <a:r>
              <a:rPr lang="en-US" altLang="zh-CN" sz="1050" dirty="0">
                <a:solidFill>
                  <a:srgbClr val="FFFF00"/>
                </a:solidFill>
                <a:latin typeface="Arial" panose="020B0604020202020204" pitchFamily="34" charset="0"/>
              </a:rPr>
              <a:t>0.45V</a:t>
            </a:r>
            <a:r>
              <a:rPr lang="zh-CN" altLang="en-US" sz="1050" dirty="0">
                <a:solidFill>
                  <a:srgbClr val="FFFF00"/>
                </a:solidFill>
                <a:latin typeface="Arial" panose="020B0604020202020204" pitchFamily="34" charset="0"/>
              </a:rPr>
              <a:t>左右。</a:t>
            </a:r>
            <a:endParaRPr lang="zh-CN" altLang="en-US" sz="105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38A73DC-93AE-46A5-95B4-BFEEB1DA5625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9155" name="Picture 2" descr="http://image7.360doc.com/DownloadImg/2010/01/2414/2218951_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1" y="1711735"/>
            <a:ext cx="5222644" cy="425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33481" y="429310"/>
            <a:ext cx="7232950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常见的两种类型：结场效应管（</a:t>
            </a:r>
            <a:r>
              <a:rPr lang="en-US" altLang="zh-CN" dirty="0"/>
              <a:t>Junction FET—JFET)</a:t>
            </a:r>
            <a:r>
              <a:rPr lang="zh-CN" altLang="en-US" dirty="0"/>
              <a:t>和金属</a:t>
            </a:r>
            <a:r>
              <a:rPr lang="en-US" altLang="zh-CN" dirty="0"/>
              <a:t>-</a:t>
            </a:r>
            <a:r>
              <a:rPr lang="zh-CN" altLang="en-US" dirty="0"/>
              <a:t>氧化物半导体场效应管（</a:t>
            </a:r>
            <a:r>
              <a:rPr lang="en-US" altLang="zh-CN" dirty="0"/>
              <a:t>Metal-Oxide Semiconductor FET</a:t>
            </a:r>
            <a:r>
              <a:rPr lang="zh-CN" altLang="en-US" dirty="0"/>
              <a:t>，</a:t>
            </a:r>
            <a:r>
              <a:rPr lang="en-US" altLang="zh-CN" dirty="0"/>
              <a:t>MOS-FET</a:t>
            </a:r>
            <a:r>
              <a:rPr lang="zh-CN" altLang="en-US" dirty="0"/>
              <a:t>）；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5" y="3936384"/>
            <a:ext cx="3019425" cy="1493778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24" descr="https://upload.wikimedia.org/wikipedia/commons/thumb/c/c0/OpencollectorV3.png/1024px-OpencollectorV3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r="8851" b="5852"/>
          <a:stretch>
            <a:fillRect/>
          </a:stretch>
        </p:blipFill>
        <p:spPr bwMode="auto">
          <a:xfrm>
            <a:off x="2300287" y="3676650"/>
            <a:ext cx="4467225" cy="299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73900" y="6534150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FAF6C36-69AC-4940-891C-BF2E5F2A8025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  <p:sp>
        <p:nvSpPr>
          <p:cNvPr id="3768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95300" y="1198563"/>
            <a:ext cx="8077200" cy="4602162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rgbClr val="FFC000"/>
                </a:solidFill>
                <a:ea typeface="KaiTi" panose="02010609060101010101" pitchFamily="49" charset="-122"/>
              </a:rPr>
              <a:t>开放收集器（</a:t>
            </a:r>
            <a:r>
              <a:rPr lang="en-US" altLang="zh-CN" dirty="0">
                <a:solidFill>
                  <a:srgbClr val="FFC000"/>
                </a:solidFill>
                <a:ea typeface="KaiTi" panose="02010609060101010101" pitchFamily="49" charset="-122"/>
              </a:rPr>
              <a:t>OC</a:t>
            </a:r>
            <a:r>
              <a:rPr lang="zh-CN" altLang="en-US" dirty="0">
                <a:solidFill>
                  <a:srgbClr val="FFC000"/>
                </a:solidFill>
                <a:ea typeface="KaiTi" panose="02010609060101010101" pitchFamily="49" charset="-122"/>
              </a:rPr>
              <a:t>门</a:t>
            </a:r>
            <a:r>
              <a:rPr lang="en-US" altLang="zh-CN" dirty="0">
                <a:solidFill>
                  <a:srgbClr val="FFC000"/>
                </a:solidFill>
                <a:ea typeface="KaiTi" panose="02010609060101010101" pitchFamily="49" charset="-122"/>
              </a:rPr>
              <a:t>, NPN</a:t>
            </a:r>
            <a:r>
              <a:rPr lang="zh-CN" altLang="en-US" dirty="0">
                <a:solidFill>
                  <a:srgbClr val="FFC000"/>
                </a:solidFill>
                <a:ea typeface="KaiTi" panose="02010609060101010101" pitchFamily="49" charset="-122"/>
              </a:rPr>
              <a:t>型三极管）</a:t>
            </a:r>
            <a:endParaRPr lang="zh-CN" altLang="en-US" dirty="0">
              <a:solidFill>
                <a:srgbClr val="FFC000"/>
              </a:solidFill>
              <a:ea typeface="KaiTi" panose="02010609060101010101" pitchFamily="49" charset="-122"/>
            </a:endParaRPr>
          </a:p>
          <a:p>
            <a:pPr lvl="2"/>
            <a:r>
              <a:rPr lang="zh-CN" altLang="en-US" sz="2000" dirty="0"/>
              <a:t>输出装置，实际为</a:t>
            </a:r>
            <a:r>
              <a:rPr lang="en-US" altLang="zh-CN" sz="2000" dirty="0"/>
              <a:t>NPN</a:t>
            </a:r>
            <a:r>
              <a:rPr lang="zh-CN" altLang="en-US" sz="2000" dirty="0"/>
              <a:t>型三极管；即可驱动输出，也可以处在高低电压不定状态；</a:t>
            </a:r>
            <a:endParaRPr lang="zh-CN" altLang="en-US" sz="2000" dirty="0"/>
          </a:p>
          <a:p>
            <a:pPr lvl="2"/>
            <a:r>
              <a:rPr lang="zh-CN" altLang="en-US" sz="2000" dirty="0"/>
              <a:t>多个这种输出连接到同一信号上，只要一个为低电压，该信号就变为低电压；  解决了总线竞争问题；</a:t>
            </a:r>
            <a:endParaRPr lang="zh-CN" altLang="en-US" sz="2000" dirty="0"/>
          </a:p>
          <a:p>
            <a:pPr lvl="2"/>
            <a:r>
              <a:rPr lang="zh-CN" altLang="en-US" sz="2000" dirty="0"/>
              <a:t>如两个外设向</a:t>
            </a:r>
            <a:r>
              <a:rPr lang="en-US" altLang="zh-CN" sz="2000" dirty="0"/>
              <a:t>CPU</a:t>
            </a:r>
            <a:r>
              <a:rPr lang="zh-CN" altLang="en-US" sz="2000" dirty="0"/>
              <a:t>发出中断请求，有一端为低则产生中断；</a:t>
            </a:r>
            <a:endParaRPr lang="zh-CN" altLang="en-US" sz="20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>
          <a:xfrm>
            <a:off x="571499" y="1213659"/>
            <a:ext cx="8071485" cy="7797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示例：</a:t>
            </a:r>
            <a:r>
              <a:rPr lang="en-US" altLang="zh-CN" sz="2400" dirty="0"/>
              <a:t>NPN</a:t>
            </a:r>
            <a:r>
              <a:rPr lang="zh-CN" altLang="en-US" sz="2400" dirty="0"/>
              <a:t>集电极开路输出的结构</a:t>
            </a:r>
            <a:endParaRPr lang="zh-CN" altLang="en-US" sz="2400" dirty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34E730D-9340-485F-A3A8-1E41F8528A9B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8917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64" y="2926466"/>
            <a:ext cx="2165140" cy="100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47" y="2267712"/>
            <a:ext cx="3475433" cy="35699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80" y="2267712"/>
            <a:ext cx="2325304" cy="35699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185" y="2267712"/>
            <a:ext cx="1711059" cy="3569928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60"/>
          <a:stretch>
            <a:fillRect/>
          </a:stretch>
        </p:blipFill>
        <p:spPr bwMode="auto">
          <a:xfrm>
            <a:off x="6059544" y="142874"/>
            <a:ext cx="2665356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5372100" cy="5486400"/>
          </a:xfrm>
        </p:spPr>
        <p:txBody>
          <a:bodyPr/>
          <a:lstStyle/>
          <a:p>
            <a:pPr lvl="1"/>
            <a:r>
              <a:rPr lang="zh-CN" altLang="zh-CN" dirty="0">
                <a:solidFill>
                  <a:srgbClr val="FFC000"/>
                </a:solidFill>
                <a:ea typeface="KaiTi" panose="02010609060101010101" pitchFamily="49" charset="-122"/>
              </a:rPr>
              <a:t>漏极开路（</a:t>
            </a:r>
            <a:r>
              <a:rPr lang="en-US" altLang="zh-CN" dirty="0">
                <a:solidFill>
                  <a:srgbClr val="FFC000"/>
                </a:solidFill>
                <a:ea typeface="KaiTi" panose="02010609060101010101" pitchFamily="49" charset="-122"/>
              </a:rPr>
              <a:t>Open Drain, OD</a:t>
            </a:r>
            <a:r>
              <a:rPr lang="zh-CN" altLang="zh-CN" dirty="0">
                <a:solidFill>
                  <a:srgbClr val="FFC000"/>
                </a:solidFill>
                <a:ea typeface="KaiTi" panose="02010609060101010101" pitchFamily="49" charset="-122"/>
              </a:rPr>
              <a:t>）</a:t>
            </a:r>
            <a:endParaRPr lang="en-US" altLang="zh-CN" dirty="0">
              <a:solidFill>
                <a:srgbClr val="FFC000"/>
              </a:solidFill>
              <a:ea typeface="KaiTi" panose="02010609060101010101" pitchFamily="49" charset="-122"/>
            </a:endParaRPr>
          </a:p>
          <a:p>
            <a:pPr lvl="2"/>
            <a:r>
              <a:rPr lang="en-US" altLang="zh-CN" sz="2000" dirty="0"/>
              <a:t>N-MOS</a:t>
            </a:r>
            <a:r>
              <a:rPr lang="zh-CN" altLang="en-US" sz="2000" dirty="0"/>
              <a:t>场效应管，</a:t>
            </a:r>
            <a:r>
              <a:rPr lang="zh-CN" altLang="zh-CN" sz="2000" dirty="0"/>
              <a:t>漏极浮空</a:t>
            </a:r>
            <a:endParaRPr lang="en-US" altLang="zh-CN" sz="2000" dirty="0"/>
          </a:p>
          <a:p>
            <a:pPr lvl="2"/>
            <a:r>
              <a:rPr lang="zh-CN" altLang="en-US" sz="2000" dirty="0"/>
              <a:t>在</a:t>
            </a:r>
            <a:r>
              <a:rPr lang="en-US" altLang="zh-CN" sz="2000" dirty="0"/>
              <a:t>I/O</a:t>
            </a:r>
            <a:r>
              <a:rPr lang="zh-CN" altLang="en-US" sz="2000" dirty="0"/>
              <a:t>向栅极供电时导通并“漏”电流（吸收电流），输出低电平；</a:t>
            </a:r>
            <a:endParaRPr lang="en-US" altLang="zh-CN" sz="2000" dirty="0"/>
          </a:p>
          <a:p>
            <a:pPr lvl="2"/>
            <a:r>
              <a:rPr lang="zh-CN" altLang="en-US" sz="2000" dirty="0"/>
              <a:t>也可以支持多个开漏输出引脚的“线与”连接；</a:t>
            </a:r>
            <a:endParaRPr lang="en-US" altLang="zh-CN" sz="1200" dirty="0"/>
          </a:p>
          <a:p>
            <a:pPr lvl="1"/>
            <a:r>
              <a:rPr lang="zh-CN" altLang="zh-CN" dirty="0">
                <a:solidFill>
                  <a:srgbClr val="FFC000"/>
                </a:solidFill>
                <a:ea typeface="KaiTi" panose="02010609060101010101" pitchFamily="49" charset="-122"/>
              </a:rPr>
              <a:t>推挽电路（</a:t>
            </a:r>
            <a:r>
              <a:rPr lang="en-US" altLang="zh-CN" dirty="0">
                <a:solidFill>
                  <a:srgbClr val="FFC000"/>
                </a:solidFill>
                <a:ea typeface="KaiTi" panose="02010609060101010101" pitchFamily="49" charset="-122"/>
              </a:rPr>
              <a:t>Push-Pull</a:t>
            </a:r>
            <a:r>
              <a:rPr lang="zh-CN" altLang="zh-CN" dirty="0">
                <a:solidFill>
                  <a:srgbClr val="FFC000"/>
                </a:solidFill>
                <a:ea typeface="KaiTi" panose="02010609060101010101" pitchFamily="49" charset="-122"/>
              </a:rPr>
              <a:t>）</a:t>
            </a:r>
            <a:endParaRPr lang="en-US" altLang="zh-CN" dirty="0">
              <a:solidFill>
                <a:srgbClr val="FFC000"/>
              </a:solidFill>
              <a:ea typeface="KaiTi" panose="02010609060101010101" pitchFamily="49" charset="-122"/>
            </a:endParaRPr>
          </a:p>
          <a:p>
            <a:pPr lvl="2"/>
            <a:r>
              <a:rPr lang="zh-CN" altLang="en-US" sz="2000" dirty="0"/>
              <a:t>右图推挽电路采用了两个互补的增强型</a:t>
            </a:r>
            <a:r>
              <a:rPr lang="en-US" altLang="zh-CN" sz="2000" dirty="0"/>
              <a:t>MOSFET</a:t>
            </a:r>
            <a:r>
              <a:rPr lang="zh-CN" altLang="en-US" sz="2000" dirty="0"/>
              <a:t>，顶部是</a:t>
            </a:r>
            <a:r>
              <a:rPr lang="en-US" altLang="zh-CN" sz="2000" dirty="0"/>
              <a:t>P-MOS</a:t>
            </a:r>
            <a:r>
              <a:rPr lang="zh-CN" altLang="en-US" sz="2000" dirty="0"/>
              <a:t>场效应管（</a:t>
            </a:r>
            <a:r>
              <a:rPr lang="en-US" altLang="zh-CN" sz="2000" dirty="0"/>
              <a:t>Top-Transistor</a:t>
            </a:r>
            <a:r>
              <a:rPr lang="zh-CN" altLang="en-US" sz="2000" dirty="0"/>
              <a:t>），底部是</a:t>
            </a:r>
            <a:r>
              <a:rPr lang="en-US" altLang="zh-CN" sz="2000" dirty="0"/>
              <a:t>N-MOS</a:t>
            </a:r>
            <a:r>
              <a:rPr lang="zh-CN" altLang="en-US" sz="2000" dirty="0"/>
              <a:t>场效应管（</a:t>
            </a:r>
            <a:r>
              <a:rPr lang="en-US" altLang="zh-CN" sz="2000" dirty="0"/>
              <a:t>Bottom-Transistor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 lvl="2"/>
            <a:r>
              <a:rPr lang="zh-CN" altLang="en-US" sz="2000" dirty="0"/>
              <a:t>多个推挽电路不能进行“线与”型的逻辑操作，一条总线上只能有一个推挽输出器件，</a:t>
            </a:r>
            <a:r>
              <a:rPr lang="en-US" altLang="zh-CN" sz="2000" dirty="0"/>
              <a:t>why</a:t>
            </a:r>
            <a:r>
              <a:rPr lang="zh-CN" altLang="en-US" sz="2000" dirty="0"/>
              <a:t>？</a:t>
            </a:r>
            <a:endParaRPr lang="zh-CN" altLang="en-US" sz="2000" dirty="0"/>
          </a:p>
        </p:txBody>
      </p:sp>
      <p:sp>
        <p:nvSpPr>
          <p:cNvPr id="5018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1C606D0-1005-4EBC-BD85-2AD6381AD207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0"/>
          <a:stretch>
            <a:fillRect/>
          </a:stretch>
        </p:blipFill>
        <p:spPr bwMode="auto">
          <a:xfrm>
            <a:off x="6057899" y="3303588"/>
            <a:ext cx="2808125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77575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77575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77575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77575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77575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77575"/>
                                      </p:to>
                                    </p:animClr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77575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77575"/>
                                      </p:to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3835" y="2738719"/>
            <a:ext cx="7055380" cy="595032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硬件基础：基本概念、器件及原理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49634C3-6486-47CD-9148-F554D7B85D6F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32335" y="1466850"/>
            <a:ext cx="8077200" cy="4602163"/>
          </a:xfrm>
        </p:spPr>
        <p:txBody>
          <a:bodyPr/>
          <a:lstStyle/>
          <a:p>
            <a:pPr lvl="1">
              <a:defRPr/>
            </a:pPr>
            <a:r>
              <a:rPr lang="zh-CN" altLang="en-US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退耦</a:t>
            </a:r>
            <a:r>
              <a:rPr lang="zh-CN" altLang="zh-CN" dirty="0"/>
              <a:t>（也称</a:t>
            </a:r>
            <a:r>
              <a:rPr lang="zh-CN" altLang="zh-CN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去耦</a:t>
            </a:r>
            <a:r>
              <a:rPr lang="zh-CN" altLang="zh-CN" dirty="0"/>
              <a:t>）</a:t>
            </a:r>
            <a:endParaRPr lang="zh-CN" altLang="en-US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2">
              <a:defRPr/>
            </a:pPr>
            <a:r>
              <a:rPr lang="zh-CN" altLang="zh-CN" sz="2000" dirty="0"/>
              <a:t>电路网络中</a:t>
            </a:r>
            <a:r>
              <a:rPr lang="zh-CN" altLang="en-US" sz="2000" dirty="0"/>
              <a:t>存在：</a:t>
            </a:r>
            <a:r>
              <a:rPr lang="zh-CN" altLang="zh-CN" sz="2000" dirty="0"/>
              <a:t>感应产生的寄生电流或供电电路中形成的反冲电流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2">
              <a:defRPr/>
            </a:pPr>
            <a:r>
              <a:rPr lang="zh-CN" altLang="en-US" sz="2000" dirty="0"/>
              <a:t>当芯片改变输出端电压时需要大量的电量改变输出信号，此时芯片供电电路电压会急剧下降，可能导致芯片停止工作；</a:t>
            </a:r>
            <a:endParaRPr lang="en-US" altLang="zh-CN" sz="2000" dirty="0"/>
          </a:p>
          <a:p>
            <a:pPr lvl="2">
              <a:defRPr/>
            </a:pPr>
            <a:r>
              <a:rPr lang="zh-CN" altLang="en-US" sz="2000" dirty="0"/>
              <a:t>如何解决？</a:t>
            </a:r>
            <a:endParaRPr lang="zh-CN" altLang="en-US" sz="2000" dirty="0"/>
          </a:p>
          <a:p>
            <a:pPr lvl="2">
              <a:defRPr/>
            </a:pPr>
            <a:r>
              <a:rPr lang="zh-CN" altLang="zh-CN" sz="2000" dirty="0">
                <a:solidFill>
                  <a:srgbClr val="FFFF00"/>
                </a:solidFill>
              </a:rPr>
              <a:t>退耦</a:t>
            </a:r>
            <a:r>
              <a:rPr lang="zh-CN" altLang="en-US" sz="2000" dirty="0">
                <a:solidFill>
                  <a:srgbClr val="FFFF00"/>
                </a:solidFill>
              </a:rPr>
              <a:t>，其</a:t>
            </a:r>
            <a:r>
              <a:rPr lang="zh-CN" altLang="zh-CN" sz="2000" dirty="0">
                <a:solidFill>
                  <a:srgbClr val="FFFF00"/>
                </a:solidFill>
              </a:rPr>
              <a:t>目的就是消除电路之间的寄生耦合</a:t>
            </a:r>
            <a:r>
              <a:rPr lang="en-US" altLang="zh-CN" sz="2000" dirty="0">
                <a:solidFill>
                  <a:srgbClr val="FFFF00"/>
                </a:solidFill>
              </a:rPr>
              <a:t>;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 lvl="2">
              <a:defRPr/>
            </a:pPr>
            <a:endParaRPr lang="en-US" altLang="zh-CN" sz="2000" dirty="0"/>
          </a:p>
          <a:p>
            <a:pPr marL="857250" lvl="2" indent="0"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ym typeface="Wingdings" panose="05000000000000000000" pitchFamily="2" charset="2"/>
              </a:rPr>
              <a:t>  </a:t>
            </a:r>
            <a:r>
              <a:rPr lang="zh-CN" altLang="en-US" sz="2000" dirty="0">
                <a:solidFill>
                  <a:srgbClr val="FFFF00"/>
                </a:solidFill>
                <a:sym typeface="Wingdings" panose="05000000000000000000" pitchFamily="2" charset="2"/>
              </a:rPr>
              <a:t>电容具有滤波和电量存储作用；</a:t>
            </a:r>
            <a:endParaRPr lang="zh-CN" altLang="en-US" sz="2000" dirty="0">
              <a:solidFill>
                <a:srgbClr val="FFFF00"/>
              </a:solidFill>
              <a:sym typeface="Wingdings" panose="05000000000000000000" pitchFamily="2" charset="2"/>
            </a:endParaRPr>
          </a:p>
          <a:p>
            <a:pPr marL="1257300" lvl="2" indent="-400050"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rgbClr val="FFFF00"/>
                </a:solidFill>
                <a:sym typeface="Wingdings" panose="05000000000000000000" pitchFamily="2" charset="2"/>
              </a:rPr>
              <a:t>  平常情况下，电容充电；当电路突然需要大量电量时，电容放电；</a:t>
            </a:r>
            <a:endParaRPr lang="zh-CN" altLang="en-US" sz="2000" dirty="0">
              <a:solidFill>
                <a:srgbClr val="FFFF00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>
          <a:xfrm>
            <a:off x="609600" y="1295400"/>
            <a:ext cx="7772400" cy="4602163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退耦电容</a:t>
            </a:r>
            <a:endParaRPr lang="en-US" altLang="zh-CN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2"/>
            <a:r>
              <a:rPr lang="zh-CN" altLang="zh-CN" sz="2000" dirty="0"/>
              <a:t>退耦电容</a:t>
            </a:r>
            <a:r>
              <a:rPr lang="zh-CN" altLang="en-US" sz="2000" dirty="0"/>
              <a:t>用于退耦，基于滤波作用来消除电路回波噪声，或者基于储能来快速提供能量补充；</a:t>
            </a:r>
            <a:endParaRPr lang="en-US" altLang="zh-CN" sz="2000" dirty="0"/>
          </a:p>
          <a:p>
            <a:pPr lvl="2"/>
            <a:endParaRPr lang="en-US" altLang="zh-CN" sz="2000" dirty="0"/>
          </a:p>
          <a:p>
            <a:pPr lvl="2"/>
            <a:r>
              <a:rPr lang="zh-CN" altLang="zh-CN" sz="2000" dirty="0">
                <a:solidFill>
                  <a:srgbClr val="FFFF00"/>
                </a:solidFill>
              </a:rPr>
              <a:t>布放在信号输出引脚，将输出信号的干扰作为滤除对象</a:t>
            </a:r>
            <a:r>
              <a:rPr lang="zh-CN" altLang="en-US" sz="2000" dirty="0">
                <a:solidFill>
                  <a:srgbClr val="FFFF00"/>
                </a:solidFill>
              </a:rPr>
              <a:t>；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 lvl="2"/>
            <a:r>
              <a:rPr lang="zh-CN" altLang="en-US" sz="2000" dirty="0">
                <a:solidFill>
                  <a:srgbClr val="FFFF00"/>
                </a:solidFill>
                <a:sym typeface="Wingdings" panose="05000000000000000000" pitchFamily="2" charset="2"/>
              </a:rPr>
              <a:t>一般分布在电路板上离可能需要大量电量的电路部分很近的地方；</a:t>
            </a:r>
            <a:endParaRPr lang="en-US" altLang="zh-CN" sz="2000" dirty="0">
              <a:solidFill>
                <a:srgbClr val="FFFF00"/>
              </a:solidFill>
              <a:sym typeface="Wingdings" panose="05000000000000000000" pitchFamily="2" charset="2"/>
            </a:endParaRPr>
          </a:p>
          <a:p>
            <a:pPr lvl="2"/>
            <a:endParaRPr lang="zh-CN" altLang="en-US" sz="2000" dirty="0">
              <a:sym typeface="Wingdings" panose="05000000000000000000" pitchFamily="2" charset="2"/>
            </a:endParaRPr>
          </a:p>
          <a:p>
            <a:pPr lvl="2"/>
            <a:r>
              <a:rPr lang="zh-CN" altLang="en-US" sz="2000" dirty="0"/>
              <a:t>最好不采用电解电容，电解电容是两层薄膜卷成的结构，这种结构在高频时表现为电感。</a:t>
            </a:r>
            <a:endParaRPr lang="en-US" altLang="zh-CN" sz="2000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A5A4642-7F64-47F3-A5C5-60798DDB09B2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53187" y="-182101"/>
            <a:ext cx="628813" cy="42816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75CAA57-4402-4C27-9864-75F8BC7EBA1D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57200" y="490819"/>
            <a:ext cx="8305800" cy="598618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marL="266700" indent="-266700" algn="just" eaLnBrk="1" hangingPunct="1">
              <a:spcBef>
                <a:spcPct val="300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Arial" panose="020B0604020202020204" pitchFamily="34" charset="0"/>
              </a:rPr>
              <a:t>退耦电容的摆放原则：</a:t>
            </a:r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靠近电源的管脚，并且电容的电源走线和地线所包围的面积最小。</a:t>
            </a:r>
            <a:endParaRPr lang="zh-CN" altLang="en-US" sz="2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p"/>
              <a:defRPr/>
            </a:pP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p"/>
              <a:defRPr/>
            </a:pP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p"/>
              <a:defRPr/>
            </a:pP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p"/>
              <a:defRPr/>
            </a:pP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p"/>
              <a:defRPr/>
            </a:pP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66700" indent="-266700" algn="just" eaLnBrk="1" hangingPunct="1">
              <a:spcBef>
                <a:spcPct val="300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电路原理图中的退耦电容通常都集中表示，主要表明该类电容的数量；</a:t>
            </a:r>
            <a:endParaRPr lang="zh-CN" altLang="en-US" sz="2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63494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96" y="4436766"/>
            <a:ext cx="6342888" cy="19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69" y="1517836"/>
            <a:ext cx="6406943" cy="1888752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>
          <a:xfrm>
            <a:off x="571499" y="1213659"/>
            <a:ext cx="8071485" cy="1710516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旁路电容</a:t>
            </a:r>
            <a:endParaRPr lang="en-US" altLang="zh-CN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2"/>
            <a:r>
              <a:rPr lang="zh-CN" altLang="zh-CN" sz="2000" dirty="0"/>
              <a:t>在电路中也是用于滤波、抗干扰的作用</a:t>
            </a:r>
            <a:r>
              <a:rPr lang="en-US" altLang="zh-CN" sz="2000" dirty="0"/>
              <a:t>;</a:t>
            </a:r>
            <a:endParaRPr lang="en-US" altLang="zh-CN" sz="2000" dirty="0"/>
          </a:p>
          <a:p>
            <a:pPr lvl="2"/>
            <a:r>
              <a:rPr lang="zh-CN" altLang="zh-CN" sz="2000" dirty="0"/>
              <a:t>主要将输入信号中的高频噪声作为滤除对象，利用电容的频率阻抗特性，将前级携带的高频杂波滤除。</a:t>
            </a:r>
            <a:endParaRPr lang="en-US" altLang="zh-CN" sz="2000" dirty="0"/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28CE782-BCE1-4A5A-8685-5D6AA80EC05D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18" y="3051983"/>
            <a:ext cx="6043613" cy="30765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99" y="1213659"/>
            <a:ext cx="8071485" cy="1262841"/>
          </a:xfrm>
        </p:spPr>
        <p:txBody>
          <a:bodyPr/>
          <a:lstStyle/>
          <a:p>
            <a:pPr lvl="1"/>
            <a:r>
              <a:rPr lang="zh-CN" altLang="zh-CN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寄存器</a:t>
            </a:r>
            <a:r>
              <a:rPr lang="zh-CN" altLang="zh-CN" dirty="0">
                <a:solidFill>
                  <a:srgbClr val="FFC000"/>
                </a:solidFill>
              </a:rPr>
              <a:t>（</a:t>
            </a:r>
            <a:r>
              <a:rPr lang="en-US" altLang="zh-CN" dirty="0">
                <a:solidFill>
                  <a:srgbClr val="FFC000"/>
                </a:solidFill>
              </a:rPr>
              <a:t>Register</a:t>
            </a:r>
            <a:r>
              <a:rPr lang="zh-CN" altLang="zh-CN" dirty="0">
                <a:solidFill>
                  <a:srgbClr val="FFC000"/>
                </a:solidFill>
              </a:rPr>
              <a:t>）</a:t>
            </a:r>
            <a:endParaRPr lang="en-US" altLang="zh-CN" dirty="0">
              <a:solidFill>
                <a:srgbClr val="FFC000"/>
              </a:solidFill>
            </a:endParaRPr>
          </a:p>
          <a:p>
            <a:pPr lvl="2"/>
            <a:r>
              <a:rPr lang="zh-CN" altLang="zh-CN" sz="2000" dirty="0"/>
              <a:t>一种基于触发器</a:t>
            </a:r>
            <a:r>
              <a:rPr lang="en-US" altLang="zh-CN" sz="2000" dirty="0"/>
              <a:t>(flip-flop)</a:t>
            </a:r>
            <a:r>
              <a:rPr lang="zh-CN" altLang="zh-CN" sz="2000" dirty="0"/>
              <a:t>逻辑构造的高速存储单元，是集成电路中的重要组成部件。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830089" y="2760598"/>
            <a:ext cx="7812895" cy="1792974"/>
            <a:chOff x="830089" y="2476500"/>
            <a:chExt cx="7812895" cy="1792974"/>
          </a:xfrm>
        </p:grpSpPr>
        <p:pic>
          <p:nvPicPr>
            <p:cNvPr id="5" name="图片 4"/>
            <p:cNvPicPr/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89" y="2476500"/>
              <a:ext cx="7812895" cy="1415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/>
            <p:cNvSpPr/>
            <p:nvPr/>
          </p:nvSpPr>
          <p:spPr>
            <a:xfrm>
              <a:off x="3188386" y="3961697"/>
              <a:ext cx="29177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kern="100" dirty="0">
                  <a:latin typeface="Times New Roman" panose="02020603050405020304" pitchFamily="18" charset="0"/>
                </a:rPr>
                <a:t>D</a:t>
              </a:r>
              <a:r>
                <a:rPr lang="zh-CN" altLang="zh-CN" sz="1400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触发器逻辑及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4</a:t>
              </a:r>
              <a:r>
                <a:rPr lang="zh-CN" altLang="zh-CN" sz="1400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位缓冲寄存器构造</a:t>
              </a:r>
              <a:endParaRPr lang="zh-CN" altLang="en-US" sz="14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28127" y="4829176"/>
            <a:ext cx="6238304" cy="1534089"/>
            <a:chOff x="1528127" y="4657726"/>
            <a:chExt cx="6238304" cy="1534089"/>
          </a:xfrm>
        </p:grpSpPr>
        <p:pic>
          <p:nvPicPr>
            <p:cNvPr id="6" name="图片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27" y="4657726"/>
              <a:ext cx="6238304" cy="1225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3572342" y="5884038"/>
              <a:ext cx="20697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kern="100" dirty="0">
                  <a:latin typeface="Times New Roman" panose="02020603050405020304" pitchFamily="18" charset="0"/>
                </a:rPr>
                <a:t>4</a:t>
              </a:r>
              <a:r>
                <a:rPr lang="zh-CN" altLang="zh-CN" sz="1400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位串行移位寄存器构造</a:t>
              </a:r>
              <a:endParaRPr lang="zh-CN" altLang="en-US" sz="1400" dirty="0"/>
            </a:p>
          </p:txBody>
        </p: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99" y="1213659"/>
            <a:ext cx="8071485" cy="1758141"/>
          </a:xfrm>
        </p:spPr>
        <p:txBody>
          <a:bodyPr>
            <a:normAutofit/>
          </a:bodyPr>
          <a:lstStyle/>
          <a:p>
            <a:pPr lvl="1"/>
            <a:r>
              <a:rPr lang="zh-CN" altLang="zh-CN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计数器（</a:t>
            </a:r>
            <a:r>
              <a:rPr lang="en-US" altLang="zh-CN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Counter</a:t>
            </a:r>
            <a:r>
              <a:rPr lang="zh-CN" altLang="zh-CN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endParaRPr lang="en-US" altLang="zh-CN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2"/>
            <a:r>
              <a:rPr lang="zh-CN" altLang="zh-CN" sz="2000" dirty="0"/>
              <a:t>集成电路中完成计数功能的逻辑部件，由一组具有存储信息功能的触发器构成。</a:t>
            </a:r>
            <a:endParaRPr lang="zh-CN" altLang="en-US" sz="2000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67" y="3099608"/>
            <a:ext cx="7276148" cy="18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3487974" y="5022180"/>
            <a:ext cx="2419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latin typeface="Times New Roman" panose="02020603050405020304" pitchFamily="18" charset="0"/>
              </a:rPr>
              <a:t>J-K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触发器逻辑及脉冲计数器</a:t>
            </a:r>
            <a:endParaRPr lang="zh-CN" altLang="en-US" sz="1400" dirty="0"/>
          </a:p>
        </p:txBody>
      </p:sp>
    </p:spTree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533400"/>
            <a:r>
              <a:rPr lang="zh-CN" altLang="en-US" dirty="0"/>
              <a:t>小结</a:t>
            </a:r>
            <a:endParaRPr lang="zh-CN" altLang="en-US" dirty="0"/>
          </a:p>
          <a:p>
            <a:pPr marL="914400" lvl="1" indent="-457200"/>
            <a:r>
              <a:rPr lang="zh-CN" altLang="en-US" dirty="0"/>
              <a:t>基本的硬件概念；</a:t>
            </a:r>
            <a:endParaRPr lang="en-US" altLang="zh-CN" dirty="0"/>
          </a:p>
          <a:p>
            <a:pPr marL="1314450" lvl="2" indent="-457200"/>
            <a:r>
              <a:rPr lang="zh-CN" altLang="en-US" sz="2000" dirty="0"/>
              <a:t>芯片、引脚、封装、三态、浮动信号、晶体管、三极管、</a:t>
            </a:r>
            <a:r>
              <a:rPr lang="en-US" altLang="zh-CN" sz="2000" dirty="0"/>
              <a:t>FET</a:t>
            </a:r>
            <a:r>
              <a:rPr lang="zh-CN" altLang="en-US" sz="2000" dirty="0"/>
              <a:t>、</a:t>
            </a:r>
            <a:r>
              <a:rPr lang="en-US" altLang="zh-CN" sz="2000" dirty="0"/>
              <a:t>OC</a:t>
            </a:r>
            <a:r>
              <a:rPr lang="zh-CN" altLang="en-US" sz="2000" dirty="0"/>
              <a:t>、</a:t>
            </a:r>
            <a:r>
              <a:rPr lang="en-US" altLang="zh-CN" sz="2000" dirty="0"/>
              <a:t>OD</a:t>
            </a:r>
            <a:r>
              <a:rPr lang="zh-CN" altLang="en-US" sz="2000" dirty="0"/>
              <a:t>、推挽电路、退耦电容、上拉</a:t>
            </a:r>
            <a:r>
              <a:rPr lang="en-US" altLang="zh-CN" sz="2000" dirty="0"/>
              <a:t>/</a:t>
            </a:r>
            <a:r>
              <a:rPr lang="zh-CN" altLang="en-US" sz="2000" dirty="0"/>
              <a:t>下拉电阻、触发器、寄存器、计数器、总线等；</a:t>
            </a:r>
            <a:endParaRPr lang="en-US" altLang="zh-CN" sz="2000" dirty="0"/>
          </a:p>
          <a:p>
            <a:pPr marL="914400" lvl="1" indent="-457200"/>
            <a:r>
              <a:rPr lang="zh-CN" altLang="en-US" dirty="0"/>
              <a:t>通过示例分析及练习掌握基本原理，懂得相关电路的设计方法和使用方法。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kumimoji="1" lang="zh-CN" altLang="en-US"/>
            </a:fld>
            <a:endParaRPr kumimoji="1" lang="zh-CN" altLang="en-US" dirty="0"/>
          </a:p>
        </p:txBody>
      </p:sp>
    </p:spTree>
  </p:cSld>
  <p:clrMapOvr>
    <a:masterClrMapping/>
  </p:clrMapOvr>
  <p:transition spd="med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8719"/>
            <a:ext cx="8305799" cy="595032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硬件组成：架构模型与核心逻辑、子系统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2335" y="490819"/>
            <a:ext cx="7234096" cy="595032"/>
          </a:xfrm>
        </p:spPr>
        <p:txBody>
          <a:bodyPr/>
          <a:lstStyle/>
          <a:p>
            <a:r>
              <a:rPr lang="en-US" altLang="zh-CN" sz="2400" dirty="0"/>
              <a:t>2.2 </a:t>
            </a:r>
            <a:r>
              <a:rPr lang="zh-CN" altLang="en-US" sz="2400" dirty="0"/>
              <a:t>硬件组成：架构模型与核心逻辑、子系统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0635" y="1309947"/>
            <a:ext cx="8077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zh-CN" sz="2200" dirty="0"/>
          </a:p>
        </p:txBody>
      </p:sp>
      <p:sp>
        <p:nvSpPr>
          <p:cNvPr id="3" name="矩形 2"/>
          <p:cNvSpPr/>
          <p:nvPr/>
        </p:nvSpPr>
        <p:spPr>
          <a:xfrm>
            <a:off x="1108016" y="4348628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通用计算机的典型硬件结构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4249270" y="5295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（单台）嵌入式计算机的基本硬件组成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4021170" y="1921554"/>
            <a:ext cx="4847720" cy="923330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嵌入式系统硬件面向特定应用，不同嵌入式系统的硬件组件类型与数量、电路连接和布线设计等又有其自身特色，需要进行针对性的考量。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335" y="2176928"/>
            <a:ext cx="3371850" cy="2171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20" y="2933718"/>
            <a:ext cx="4848225" cy="227647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核心逻辑与子系统</a:t>
            </a: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zh-CN" dirty="0">
                <a:solidFill>
                  <a:srgbClr val="FFFF00"/>
                </a:solidFill>
              </a:rPr>
              <a:t>处理器子系统</a:t>
            </a:r>
            <a:endParaRPr lang="en-US" altLang="zh-CN" dirty="0">
              <a:solidFill>
                <a:srgbClr val="FFFF00"/>
              </a:solidFill>
            </a:endParaRPr>
          </a:p>
          <a:p>
            <a:pPr lvl="2"/>
            <a:r>
              <a:rPr lang="zh-CN" altLang="en-US" sz="2000" dirty="0"/>
              <a:t>是嵌入式系统的核心，连接各种外设进行工作，硬件设计需要围绕其进行；</a:t>
            </a:r>
            <a:endParaRPr lang="en-US" altLang="zh-CN" sz="2000" dirty="0"/>
          </a:p>
          <a:p>
            <a:pPr lvl="2"/>
            <a:r>
              <a:rPr lang="zh-CN" altLang="en-US" sz="2000" dirty="0"/>
              <a:t>形式：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（单核</a:t>
            </a:r>
            <a:r>
              <a:rPr lang="en-US" altLang="zh-CN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多核）单处理器子系统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异构</a:t>
            </a:r>
            <a:r>
              <a:rPr lang="en-US" altLang="zh-CN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同构（单核</a:t>
            </a:r>
            <a:r>
              <a:rPr lang="en-US" altLang="zh-CN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多核）多处理器子系统</a:t>
            </a:r>
            <a:r>
              <a:rPr lang="zh-CN" altLang="en-US" sz="2000" dirty="0"/>
              <a:t>。</a:t>
            </a:r>
            <a:endParaRPr lang="zh-CN" altLang="en-US" sz="2400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695707"/>
            <a:ext cx="3952875" cy="2962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3" y="3695707"/>
            <a:ext cx="4171950" cy="296227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硬件基础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0635" y="1309947"/>
            <a:ext cx="8077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400" dirty="0"/>
              <a:t>嵌入式硬件是嵌入式系统的载体。</a:t>
            </a:r>
            <a:endParaRPr lang="en-US" altLang="zh-CN" sz="2400" dirty="0"/>
          </a:p>
          <a:p>
            <a:r>
              <a:rPr lang="zh-CN" altLang="en-US" sz="2400" dirty="0"/>
              <a:t>不同程度地了解、掌握嵌入式硬件的工作原理和设计方法，是优秀嵌入式系统软、硬件开发人员的必备素质。</a:t>
            </a:r>
            <a:endParaRPr lang="zh-CN" altLang="en-US" sz="2400" dirty="0"/>
          </a:p>
          <a:p>
            <a:pPr lvl="1"/>
            <a:r>
              <a:rPr lang="zh-CN" altLang="en-US" sz="2200" dirty="0"/>
              <a:t>为了编写正确的系统软件，必须了解硬件；</a:t>
            </a:r>
            <a:endParaRPr lang="zh-CN" altLang="en-US" sz="2200" dirty="0"/>
          </a:p>
          <a:p>
            <a:pPr lvl="1"/>
            <a:r>
              <a:rPr lang="zh-CN" altLang="en-US" sz="2200" dirty="0"/>
              <a:t>必须把软件安装到硬件上；</a:t>
            </a:r>
            <a:endParaRPr lang="zh-CN" altLang="en-US" sz="2200" dirty="0"/>
          </a:p>
          <a:p>
            <a:pPr lvl="1"/>
            <a:r>
              <a:rPr lang="zh-CN" altLang="en-US" sz="2200" dirty="0"/>
              <a:t>必须能够区分某一问题是由软件还是硬件引起的；</a:t>
            </a:r>
            <a:endParaRPr lang="zh-CN" altLang="en-US" sz="2200" dirty="0"/>
          </a:p>
          <a:p>
            <a:pPr lvl="1"/>
            <a:r>
              <a:rPr lang="zh-CN" altLang="en-US" sz="2200" dirty="0"/>
              <a:t>必须能够阅读硬件原理图；</a:t>
            </a:r>
            <a:endParaRPr lang="zh-CN" altLang="en-US" sz="2200" dirty="0"/>
          </a:p>
          <a:p>
            <a:pPr lvl="1"/>
            <a:r>
              <a:rPr lang="en-US" altLang="zh-CN" sz="2200" dirty="0"/>
              <a:t>……</a:t>
            </a:r>
            <a:endParaRPr lang="en-US" altLang="zh-CN" sz="22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99" y="1120535"/>
            <a:ext cx="8071485" cy="5165972"/>
          </a:xfrm>
        </p:spPr>
        <p:txBody>
          <a:bodyPr/>
          <a:lstStyle/>
          <a:p>
            <a:pPr lvl="1"/>
            <a:r>
              <a:rPr lang="zh-CN" altLang="zh-CN" dirty="0">
                <a:solidFill>
                  <a:srgbClr val="FFFF00"/>
                </a:solidFill>
              </a:rPr>
              <a:t>存储子系统</a:t>
            </a:r>
            <a:endParaRPr lang="en-US" altLang="zh-CN" dirty="0">
              <a:solidFill>
                <a:srgbClr val="FFFF00"/>
              </a:solidFill>
            </a:endParaRPr>
          </a:p>
          <a:p>
            <a:pPr lvl="2"/>
            <a:r>
              <a:rPr lang="zh-CN" altLang="zh-CN" sz="2000" dirty="0"/>
              <a:t>通用计算机架构中，存储子系统以</a:t>
            </a:r>
            <a:r>
              <a:rPr lang="en-US" altLang="zh-CN" sz="2000" dirty="0"/>
              <a:t>ROM</a:t>
            </a:r>
            <a:r>
              <a:rPr lang="zh-CN" altLang="zh-CN" sz="2000" dirty="0"/>
              <a:t>（用于</a:t>
            </a:r>
            <a:r>
              <a:rPr lang="en-US" altLang="zh-CN" sz="2000" dirty="0"/>
              <a:t>BIOS</a:t>
            </a:r>
            <a:r>
              <a:rPr lang="zh-CN" altLang="zh-CN" sz="2000" dirty="0"/>
              <a:t>）、</a:t>
            </a:r>
            <a:r>
              <a:rPr lang="en-US" altLang="zh-CN" sz="2000" dirty="0"/>
              <a:t>DDR RAM</a:t>
            </a:r>
            <a:r>
              <a:rPr lang="zh-CN" altLang="zh-CN" sz="2000" dirty="0"/>
              <a:t>和硬盘（</a:t>
            </a:r>
            <a:r>
              <a:rPr lang="en-US" altLang="zh-CN" sz="2000" dirty="0"/>
              <a:t>HDD</a:t>
            </a:r>
            <a:r>
              <a:rPr lang="zh-CN" altLang="zh-CN" sz="2000" dirty="0"/>
              <a:t>或</a:t>
            </a:r>
            <a:r>
              <a:rPr lang="en-US" altLang="zh-CN" sz="2000" dirty="0"/>
              <a:t>SSD</a:t>
            </a:r>
            <a:r>
              <a:rPr lang="zh-CN" altLang="zh-CN" sz="2000" dirty="0"/>
              <a:t>硬盘）作为主要存储单元，以</a:t>
            </a:r>
            <a:r>
              <a:rPr lang="en-US" altLang="zh-CN" sz="2000" dirty="0"/>
              <a:t>USB</a:t>
            </a:r>
            <a:r>
              <a:rPr lang="zh-CN" altLang="zh-CN" sz="2000" dirty="0"/>
              <a:t>接口的</a:t>
            </a:r>
            <a:r>
              <a:rPr lang="en-US" altLang="zh-CN" sz="2000" dirty="0"/>
              <a:t>Flash</a:t>
            </a:r>
            <a:r>
              <a:rPr lang="zh-CN" altLang="zh-CN" sz="2000" dirty="0"/>
              <a:t>作为存储扩展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2"/>
            <a:r>
              <a:rPr lang="zh-CN" altLang="zh-CN" sz="2000" dirty="0"/>
              <a:t>嵌入式系统</a:t>
            </a:r>
            <a:r>
              <a:rPr lang="zh-CN" altLang="en-US" sz="2000" dirty="0"/>
              <a:t>的</a:t>
            </a:r>
            <a:r>
              <a:rPr lang="zh-CN" altLang="zh-CN" sz="2000" dirty="0"/>
              <a:t>功能、性能要求决定了存储子系统容量和性能的确定性，</a:t>
            </a:r>
            <a:endParaRPr lang="en-US" altLang="zh-CN" sz="2000" dirty="0"/>
          </a:p>
          <a:p>
            <a:pPr lvl="2"/>
            <a:r>
              <a:rPr lang="zh-CN" altLang="zh-CN" sz="2000" dirty="0"/>
              <a:t>不同类型的系统数据存储需要则决定了存储器件的多样性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2"/>
            <a:r>
              <a:rPr lang="zh-CN" altLang="en-US" sz="2000" dirty="0"/>
              <a:t>存储子系统分为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片内存储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片外存储</a:t>
            </a:r>
            <a:r>
              <a:rPr lang="zh-CN" altLang="en-US" sz="2000" dirty="0"/>
              <a:t>两部分。</a:t>
            </a:r>
            <a:endParaRPr lang="en-US" altLang="zh-CN" sz="2000" dirty="0"/>
          </a:p>
          <a:p>
            <a:pPr lvl="2"/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08719" y="6550223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嵌入式存储子系统架构示例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5372774" y="4832678"/>
            <a:ext cx="3270210" cy="923330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/>
              <a:t>片内存储器： 存储程序、数据</a:t>
            </a:r>
            <a:endParaRPr lang="zh-CN" altLang="en-US" dirty="0"/>
          </a:p>
          <a:p>
            <a:pPr marL="0" lvl="1"/>
            <a:r>
              <a:rPr lang="zh-CN" altLang="en-US" dirty="0"/>
              <a:t>片外存储器： 用于扩展</a:t>
            </a:r>
            <a:endParaRPr lang="en-US" altLang="zh-CN" dirty="0"/>
          </a:p>
          <a:p>
            <a:pPr marL="0" lvl="1"/>
            <a:r>
              <a:rPr lang="zh-CN" altLang="en-US" dirty="0"/>
              <a:t>一体化安装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4075143"/>
            <a:ext cx="4095750" cy="243840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A856C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A856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99" y="1213659"/>
            <a:ext cx="8071485" cy="2615391"/>
          </a:xfrm>
        </p:spPr>
        <p:txBody>
          <a:bodyPr/>
          <a:lstStyle/>
          <a:p>
            <a:pPr lvl="1"/>
            <a:r>
              <a:rPr lang="zh-CN" altLang="zh-CN" dirty="0">
                <a:solidFill>
                  <a:srgbClr val="FFFF00"/>
                </a:solidFill>
              </a:rPr>
              <a:t>时钟子系统</a:t>
            </a:r>
            <a:endParaRPr lang="en-US" altLang="zh-CN" dirty="0">
              <a:solidFill>
                <a:srgbClr val="FFFF00"/>
              </a:solidFill>
            </a:endParaRPr>
          </a:p>
          <a:p>
            <a:pPr lvl="2"/>
            <a:r>
              <a:rPr lang="zh-CN" altLang="zh-CN" sz="2000" dirty="0"/>
              <a:t>为计算系统的工作提供时钟控制脉冲信号，是处理器、存储器、总线以及</a:t>
            </a:r>
            <a:r>
              <a:rPr lang="en-US" altLang="zh-CN" sz="2000" dirty="0"/>
              <a:t>WDT</a:t>
            </a:r>
            <a:r>
              <a:rPr lang="zh-CN" altLang="zh-CN" sz="2000" dirty="0"/>
              <a:t>、</a:t>
            </a:r>
            <a:r>
              <a:rPr lang="en-US" altLang="zh-CN" sz="2000" dirty="0"/>
              <a:t>UART</a:t>
            </a:r>
            <a:r>
              <a:rPr lang="zh-CN" altLang="zh-CN" sz="2000" dirty="0"/>
              <a:t>等</a:t>
            </a:r>
            <a:r>
              <a:rPr lang="en-US" altLang="zh-CN" sz="2000" dirty="0"/>
              <a:t>I/O</a:t>
            </a:r>
            <a:r>
              <a:rPr lang="zh-CN" altLang="zh-CN" sz="2000" dirty="0"/>
              <a:t>正常、有序工作的重要条件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2"/>
            <a:r>
              <a:rPr lang="zh-CN" altLang="zh-CN" sz="2000" dirty="0"/>
              <a:t>对于复杂嵌入式处理器与硬件系统，则需进一步采用倍频、分频、锁相环振荡器（</a:t>
            </a:r>
            <a:r>
              <a:rPr lang="en-US" altLang="zh-CN" sz="2000" dirty="0"/>
              <a:t>Phase Locked Loop</a:t>
            </a:r>
            <a:r>
              <a:rPr lang="zh-CN" altLang="zh-CN" sz="2000" dirty="0"/>
              <a:t>，</a:t>
            </a:r>
            <a:r>
              <a:rPr lang="en-US" altLang="zh-CN" sz="2000" dirty="0"/>
              <a:t>PLL</a:t>
            </a:r>
            <a:r>
              <a:rPr lang="zh-CN" altLang="zh-CN" sz="2000" dirty="0"/>
              <a:t>）等特殊电路以及多时钟源来构建时钟子系统</a:t>
            </a:r>
            <a:r>
              <a:rPr lang="zh-CN" altLang="en-US" sz="2000" dirty="0"/>
              <a:t>；进一步构成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多路时钟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时钟树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2"/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12071" y="4499173"/>
            <a:ext cx="1941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latin typeface="Times New Roman" panose="02020603050405020304" pitchFamily="18" charset="0"/>
              </a:rPr>
              <a:t>ARM7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的系统时钟电路</a:t>
            </a: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335" y="3956858"/>
            <a:ext cx="3905250" cy="15929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41" y="4806949"/>
            <a:ext cx="4381500" cy="139065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>
                <a:solidFill>
                  <a:srgbClr val="FFFF00"/>
                </a:solidFill>
              </a:rPr>
              <a:t>I/O</a:t>
            </a:r>
            <a:r>
              <a:rPr lang="zh-CN" altLang="zh-CN" dirty="0">
                <a:solidFill>
                  <a:srgbClr val="FFFF00"/>
                </a:solidFill>
              </a:rPr>
              <a:t>子系统</a:t>
            </a:r>
            <a:endParaRPr lang="en-US" altLang="zh-CN" dirty="0">
              <a:solidFill>
                <a:srgbClr val="FFFF00"/>
              </a:solidFill>
            </a:endParaRPr>
          </a:p>
          <a:p>
            <a:pPr lvl="2"/>
            <a:r>
              <a:rPr lang="zh-CN" altLang="en-US" sz="2000" dirty="0"/>
              <a:t>围绕嵌入式处理器扩展出的接口子系统，采用内部总线、板级总线和接口电路连接大容量存储组件和用于交互的</a:t>
            </a:r>
            <a:r>
              <a:rPr lang="en-US" altLang="zh-CN" sz="2000" dirty="0"/>
              <a:t>I/O</a:t>
            </a:r>
            <a:r>
              <a:rPr lang="zh-CN" altLang="en-US" sz="2000" dirty="0"/>
              <a:t>组件；</a:t>
            </a:r>
            <a:endParaRPr lang="en-US" altLang="zh-CN" sz="2000" dirty="0"/>
          </a:p>
          <a:p>
            <a:pPr lvl="2"/>
            <a:r>
              <a:rPr lang="zh-CN" altLang="zh-CN" sz="2000" dirty="0"/>
              <a:t>嵌入式系统的</a:t>
            </a:r>
            <a:r>
              <a:rPr lang="en-US" altLang="zh-CN" sz="2000" dirty="0"/>
              <a:t>I/O</a:t>
            </a:r>
            <a:r>
              <a:rPr lang="zh-CN" altLang="zh-CN" sz="2000" dirty="0"/>
              <a:t>子系统也是由片内固有、片外扩展的两部分</a:t>
            </a:r>
            <a:r>
              <a:rPr lang="en-US" altLang="zh-CN" sz="2000" dirty="0"/>
              <a:t>I/O</a:t>
            </a:r>
            <a:r>
              <a:rPr lang="zh-CN" altLang="zh-CN" sz="2000" dirty="0"/>
              <a:t>组件组成。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5292" y="5755178"/>
            <a:ext cx="1321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latin typeface="Times New Roman" panose="02020603050405020304" pitchFamily="18" charset="0"/>
              </a:rPr>
              <a:t>I/O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子系统模型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981" y="3541395"/>
            <a:ext cx="5476875" cy="208597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99" y="538444"/>
            <a:ext cx="7055380" cy="5950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>
                <a:solidFill>
                  <a:srgbClr val="FFFF00"/>
                </a:solidFill>
              </a:rPr>
              <a:t>外围电路</a:t>
            </a:r>
            <a:endParaRPr lang="en-US" altLang="zh-CN" dirty="0">
              <a:solidFill>
                <a:srgbClr val="FFFF00"/>
              </a:solidFill>
            </a:endParaRPr>
          </a:p>
          <a:p>
            <a:pPr lvl="2"/>
            <a:r>
              <a:rPr lang="zh-CN" altLang="en-US" sz="2000" dirty="0"/>
              <a:t>供电电路</a:t>
            </a:r>
            <a:endParaRPr lang="en-US" altLang="zh-CN" sz="2000" dirty="0"/>
          </a:p>
          <a:p>
            <a:pPr lvl="2"/>
            <a:r>
              <a:rPr lang="zh-CN" altLang="en-US" sz="2000" dirty="0"/>
              <a:t>复位电路</a:t>
            </a:r>
            <a:endParaRPr lang="en-US" altLang="zh-CN" sz="2000" dirty="0"/>
          </a:p>
          <a:p>
            <a:pPr lvl="2"/>
            <a:r>
              <a:rPr lang="zh-CN" altLang="en-US" sz="2000" dirty="0"/>
              <a:t>时钟电路</a:t>
            </a:r>
            <a:endParaRPr lang="en-US" altLang="zh-CN" sz="2000" dirty="0"/>
          </a:p>
          <a:p>
            <a:pPr lvl="2"/>
            <a:r>
              <a:rPr lang="zh-CN" altLang="en-US" sz="2000" dirty="0"/>
              <a:t>译码电路</a:t>
            </a:r>
            <a:endParaRPr lang="en-US" altLang="zh-CN" sz="2000" dirty="0"/>
          </a:p>
          <a:p>
            <a:pPr lvl="2"/>
            <a:r>
              <a:rPr lang="zh-CN" altLang="en-US" sz="2000" dirty="0"/>
              <a:t>射频电路</a:t>
            </a:r>
            <a:endParaRPr lang="en-US" altLang="zh-CN" sz="2000" dirty="0"/>
          </a:p>
          <a:p>
            <a:pPr lvl="2"/>
            <a:r>
              <a:rPr lang="en-US" altLang="zh-CN" sz="2000" dirty="0"/>
              <a:t>AD</a:t>
            </a:r>
            <a:r>
              <a:rPr lang="zh-CN" altLang="en-US" sz="2000" dirty="0"/>
              <a:t>、</a:t>
            </a:r>
            <a:r>
              <a:rPr lang="en-US" altLang="zh-CN" sz="2000" dirty="0"/>
              <a:t>DA</a:t>
            </a:r>
            <a:r>
              <a:rPr lang="zh-CN" altLang="en-US" sz="2000" dirty="0"/>
              <a:t>电路</a:t>
            </a:r>
            <a:endParaRPr lang="en-US" altLang="zh-CN" sz="2000" dirty="0"/>
          </a:p>
          <a:p>
            <a:pPr lvl="2"/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调试子系统</a:t>
            </a:r>
            <a:endParaRPr lang="zh-CN" altLang="en-US" dirty="0">
              <a:solidFill>
                <a:srgbClr val="FFFF00"/>
              </a:solidFill>
            </a:endParaRPr>
          </a:p>
          <a:p>
            <a:pPr lvl="2"/>
            <a:r>
              <a:rPr lang="zh-CN" altLang="en-US" sz="2000" dirty="0"/>
              <a:t>指的用于调试嵌入式系统的软硬件资源总成，一般具有</a:t>
            </a:r>
            <a:r>
              <a:rPr lang="en-US" altLang="zh-CN" sz="2000" dirty="0"/>
              <a:t>JTAG</a:t>
            </a:r>
            <a:r>
              <a:rPr lang="zh-CN" altLang="en-US" sz="2000" dirty="0"/>
              <a:t>调试接口或</a:t>
            </a:r>
            <a:r>
              <a:rPr lang="en-US" altLang="zh-CN" sz="2000" dirty="0"/>
              <a:t>BDM</a:t>
            </a:r>
            <a:r>
              <a:rPr lang="zh-CN" altLang="en-US" sz="2000" dirty="0"/>
              <a:t>调试接口等。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8719"/>
            <a:ext cx="8305799" cy="595032"/>
          </a:xfrm>
        </p:spPr>
        <p:txBody>
          <a:bodyPr/>
          <a:lstStyle/>
          <a:p>
            <a:pPr algn="ctr"/>
            <a:r>
              <a:rPr lang="en-US" altLang="zh-CN" dirty="0"/>
              <a:t>2.3 </a:t>
            </a:r>
            <a:r>
              <a:rPr lang="zh-CN" altLang="en-US" dirty="0"/>
              <a:t>典型硬件形式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2335" y="581025"/>
            <a:ext cx="7055380" cy="504826"/>
          </a:xfrm>
        </p:spPr>
        <p:txBody>
          <a:bodyPr/>
          <a:lstStyle/>
          <a:p>
            <a:r>
              <a:rPr lang="en-US" altLang="zh-CN" sz="2400" dirty="0"/>
              <a:t>2.3 </a:t>
            </a:r>
            <a:r>
              <a:rPr lang="zh-CN" altLang="en-US" sz="2400" dirty="0"/>
              <a:t>典型硬件形式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75955" y="257637"/>
            <a:ext cx="628813" cy="428164"/>
          </a:xfrm>
        </p:spPr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859756"/>
            <a:ext cx="7848600" cy="173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400" dirty="0"/>
              <a:t>嵌入通用计算机型</a:t>
            </a:r>
            <a:endParaRPr lang="zh-CN" altLang="en-US" sz="2400" dirty="0"/>
          </a:p>
          <a:p>
            <a:pPr lvl="1"/>
            <a:r>
              <a:rPr lang="zh-CN" altLang="en-US" sz="2000" dirty="0"/>
              <a:t>在通用计算机上开发应用，并将其“嵌入”到应用系统内部，属于计算机的控制应用；</a:t>
            </a:r>
            <a:endParaRPr lang="zh-CN" altLang="en-US" sz="2000" dirty="0"/>
          </a:p>
          <a:p>
            <a:pPr lvl="1"/>
            <a:r>
              <a:rPr lang="zh-CN" altLang="en-US" sz="2000" dirty="0"/>
              <a:t>硬件结构：  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通用计算机＋扩展</a:t>
            </a:r>
            <a:r>
              <a:rPr lang="en-US" altLang="zh-CN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I/O</a:t>
            </a:r>
            <a:r>
              <a:rPr lang="zh-CN" altLang="en-US" sz="20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＋特殊硬件</a:t>
            </a:r>
            <a:endParaRPr lang="zh-CN" altLang="en-US" sz="2000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4" descr="recoolsit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49" y="4002088"/>
            <a:ext cx="2647950" cy="1985962"/>
          </a:xfrm>
          <a:prstGeom prst="rect">
            <a:avLst/>
          </a:prstGeom>
          <a:noFill/>
          <a:ln w="19050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730624" y="4005263"/>
            <a:ext cx="838200" cy="1600200"/>
          </a:xfrm>
          <a:prstGeom prst="ellipse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prstDash val="dashDot"/>
            <a:round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6" descr="fullsys_hd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3974306"/>
            <a:ext cx="2682340" cy="204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125" y="1295400"/>
            <a:ext cx="8067675" cy="4602163"/>
          </a:xfrm>
        </p:spPr>
        <p:txBody>
          <a:bodyPr/>
          <a:lstStyle/>
          <a:p>
            <a:pPr lvl="1"/>
            <a:r>
              <a:rPr lang="zh-CN" altLang="zh-CN" dirty="0">
                <a:solidFill>
                  <a:srgbClr val="FFC000"/>
                </a:solidFill>
              </a:rPr>
              <a:t>具有一定工业控制特征的通用计算机（工控机）</a:t>
            </a:r>
            <a:endParaRPr lang="en-US" altLang="zh-CN" dirty="0">
              <a:solidFill>
                <a:srgbClr val="FFC000"/>
              </a:solidFill>
            </a:endParaRPr>
          </a:p>
          <a:p>
            <a:pPr lvl="2"/>
            <a:r>
              <a:rPr lang="zh-CN" altLang="en-US" sz="2200" dirty="0"/>
              <a:t>提供多个</a:t>
            </a:r>
            <a:r>
              <a:rPr lang="en-US" altLang="zh-CN" sz="2200" dirty="0"/>
              <a:t>ISA</a:t>
            </a:r>
            <a:r>
              <a:rPr lang="zh-CN" altLang="en-US" sz="2200" dirty="0"/>
              <a:t>总线 、</a:t>
            </a:r>
            <a:r>
              <a:rPr lang="en-US" altLang="zh-CN" sz="2200" dirty="0"/>
              <a:t>PCI</a:t>
            </a:r>
            <a:r>
              <a:rPr lang="zh-CN" altLang="en-US" sz="2200" dirty="0"/>
              <a:t>总线 及</a:t>
            </a:r>
            <a:r>
              <a:rPr lang="en-US" altLang="zh-CN" sz="2200" dirty="0"/>
              <a:t>USB</a:t>
            </a:r>
            <a:r>
              <a:rPr lang="zh-CN" altLang="en-US" sz="2200" dirty="0"/>
              <a:t>、</a:t>
            </a:r>
            <a:r>
              <a:rPr lang="en-US" altLang="zh-CN" sz="2200" dirty="0"/>
              <a:t>RS-232</a:t>
            </a:r>
            <a:r>
              <a:rPr lang="zh-CN" altLang="en-US" sz="2200" dirty="0"/>
              <a:t>接口</a:t>
            </a:r>
            <a:endParaRPr lang="en-US" altLang="zh-CN" sz="2200" dirty="0"/>
          </a:p>
          <a:p>
            <a:pPr lvl="2"/>
            <a:r>
              <a:rPr lang="zh-CN" altLang="en-US" sz="2200" dirty="0"/>
              <a:t>具有良好的扩展性和兼容性</a:t>
            </a:r>
            <a:endParaRPr lang="en-US" altLang="zh-CN" sz="2200" dirty="0"/>
          </a:p>
          <a:p>
            <a:pPr lvl="2"/>
            <a:r>
              <a:rPr lang="zh-CN" altLang="zh-CN" sz="2200" dirty="0"/>
              <a:t>采用电磁屏蔽、加固、防震、散热等工艺和技术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2"/>
            <a:endParaRPr lang="en-US" altLang="zh-CN" sz="2200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>
                <a:solidFill>
                  <a:srgbClr val="FFC000"/>
                </a:solidFill>
              </a:rPr>
              <a:t>优点</a:t>
            </a:r>
            <a:endParaRPr lang="zh-CN" altLang="en-US" dirty="0">
              <a:solidFill>
                <a:srgbClr val="FFC000"/>
              </a:solidFill>
            </a:endParaRPr>
          </a:p>
          <a:p>
            <a:pPr lvl="2"/>
            <a:r>
              <a:rPr lang="zh-CN" altLang="en-US" sz="2200" dirty="0"/>
              <a:t>成本低、易设计、易维护与升级</a:t>
            </a:r>
            <a:endParaRPr lang="zh-CN" altLang="en-US" sz="2200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>
                <a:solidFill>
                  <a:srgbClr val="FFC000"/>
                </a:solidFill>
              </a:rPr>
              <a:t>缺点</a:t>
            </a:r>
            <a:endParaRPr lang="zh-CN" altLang="en-US" dirty="0">
              <a:solidFill>
                <a:srgbClr val="FFC000"/>
              </a:solidFill>
            </a:endParaRPr>
          </a:p>
          <a:p>
            <a:pPr lvl="2"/>
            <a:r>
              <a:rPr lang="zh-CN" altLang="en-US" sz="2200" dirty="0"/>
              <a:t>体积大、软硬件资源浪费、软件不易保护、批量生产时无法有效控制成本等。</a:t>
            </a:r>
            <a:endParaRPr lang="zh-CN" altLang="en-US" sz="2200" dirty="0"/>
          </a:p>
          <a:p>
            <a:pPr lvl="2"/>
            <a:endParaRPr lang="zh-CN" altLang="en-US" sz="2200" dirty="0"/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FCEDD2E-3338-49CE-B556-E8112BEC9777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F485A48-1DBC-4DB1-BDE9-C94C1BB918D2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单板计算机型   面向领域或行业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构建在单块电路板上的可独立运行计算系统；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可使用嵌入式处理器或通用处理器，集成了主要的外设，构成专用计算机；</a:t>
            </a:r>
            <a:endParaRPr lang="en-US" altLang="zh-CN" dirty="0"/>
          </a:p>
          <a:p>
            <a:pPr lvl="1" eaLnBrk="1" hangingPunct="1"/>
            <a:endParaRPr lang="en-US" altLang="zh-CN" dirty="0"/>
          </a:p>
          <a:p>
            <a:pPr lvl="1" eaLnBrk="1" hangingPunct="1"/>
            <a:r>
              <a:rPr lang="zh-CN" altLang="en-US" dirty="0">
                <a:solidFill>
                  <a:srgbClr val="FFC000"/>
                </a:solidFill>
              </a:rPr>
              <a:t>优点：</a:t>
            </a:r>
            <a:r>
              <a:rPr lang="zh-CN" altLang="en-US" dirty="0"/>
              <a:t>成本低、体积小、易开发，适合工业控制应用；</a:t>
            </a:r>
            <a:endParaRPr lang="zh-CN" altLang="en-US" dirty="0"/>
          </a:p>
          <a:p>
            <a:pPr lvl="1" eaLnBrk="1" hangingPunct="1"/>
            <a:r>
              <a:rPr lang="zh-CN" altLang="en-US" dirty="0">
                <a:solidFill>
                  <a:srgbClr val="FFC000"/>
                </a:solidFill>
              </a:rPr>
              <a:t>缺点：</a:t>
            </a:r>
            <a:r>
              <a:rPr lang="zh-CN" altLang="en-US" dirty="0"/>
              <a:t>处理能力较低；并非面向特定应用开发，存在资源浪费；</a:t>
            </a:r>
            <a:endParaRPr lang="zh-CN" altLang="en-US" dirty="0"/>
          </a:p>
        </p:txBody>
      </p:sp>
    </p:spTree>
  </p:cSld>
  <p:clrMapOvr>
    <a:masterClrMapping/>
  </p:clrMapOvr>
  <p:transition spd="med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altLang="zh-CN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PC104</a:t>
            </a:r>
            <a:r>
              <a:rPr lang="zh-CN" altLang="en-US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总线单板模块</a:t>
            </a:r>
            <a:endParaRPr lang="zh-CN" altLang="en-US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2" eaLnBrk="1" hangingPunct="1">
              <a:defRPr/>
            </a:pPr>
            <a:r>
              <a:rPr lang="en-US" altLang="zh-CN" sz="2000" dirty="0"/>
              <a:t>PC104</a:t>
            </a:r>
            <a:r>
              <a:rPr lang="zh-CN" altLang="en-US" sz="2000" dirty="0"/>
              <a:t>总线</a:t>
            </a:r>
            <a:endParaRPr lang="en-US" altLang="zh-CN" sz="2000" dirty="0"/>
          </a:p>
          <a:p>
            <a:pPr lvl="3" eaLnBrk="1" hangingPunct="1">
              <a:defRPr/>
            </a:pPr>
            <a:r>
              <a:rPr lang="en-US" altLang="zh-CN" sz="1800" dirty="0"/>
              <a:t>8</a:t>
            </a:r>
            <a:r>
              <a:rPr lang="zh-CN" altLang="en-US" sz="1800" dirty="0"/>
              <a:t>位的有</a:t>
            </a:r>
            <a:r>
              <a:rPr lang="en-US" altLang="zh-CN" sz="1800" dirty="0"/>
              <a:t>64</a:t>
            </a:r>
            <a:r>
              <a:rPr lang="zh-CN" altLang="en-US" sz="1800" dirty="0"/>
              <a:t>个引脚；</a:t>
            </a:r>
            <a:r>
              <a:rPr lang="en-US" altLang="zh-CN" sz="1800" dirty="0"/>
              <a:t>16</a:t>
            </a:r>
            <a:r>
              <a:rPr lang="zh-CN" altLang="en-US" sz="1800" dirty="0"/>
              <a:t>位的有</a:t>
            </a:r>
            <a:r>
              <a:rPr lang="en-US" altLang="zh-CN" sz="1800" dirty="0">
                <a:solidFill>
                  <a:srgbClr val="FF0000"/>
                </a:solidFill>
              </a:rPr>
              <a:t>104</a:t>
            </a:r>
            <a:r>
              <a:rPr lang="zh-CN" altLang="en-US" sz="1800" dirty="0"/>
              <a:t>个引脚；</a:t>
            </a:r>
            <a:endParaRPr lang="en-US" altLang="zh-CN" sz="1800" dirty="0"/>
          </a:p>
          <a:p>
            <a:pPr lvl="3" eaLnBrk="1" hangingPunct="1">
              <a:defRPr/>
            </a:pPr>
            <a:r>
              <a:rPr lang="en-US" altLang="zh-CN" sz="1800" dirty="0"/>
              <a:t>PC104</a:t>
            </a:r>
            <a:r>
              <a:rPr lang="zh-CN" altLang="en-US" sz="1800" dirty="0"/>
              <a:t>采用</a:t>
            </a:r>
            <a:r>
              <a:rPr lang="en-US" altLang="zh-CN" sz="1800" dirty="0"/>
              <a:t>ISA</a:t>
            </a:r>
            <a:r>
              <a:rPr lang="zh-CN" altLang="en-US" sz="1800" dirty="0"/>
              <a:t>电气信号定义（</a:t>
            </a:r>
            <a:r>
              <a:rPr lang="en-US" altLang="zh-CN" sz="1800" dirty="0"/>
              <a:t>1992</a:t>
            </a:r>
            <a:r>
              <a:rPr lang="zh-CN" altLang="en-US" sz="1800" dirty="0"/>
              <a:t>）、</a:t>
            </a:r>
            <a:r>
              <a:rPr lang="en-US" altLang="zh-CN" sz="1800" dirty="0"/>
              <a:t>PC104 plus</a:t>
            </a:r>
            <a:r>
              <a:rPr lang="zh-CN" altLang="en-US" sz="1800" dirty="0"/>
              <a:t>采用</a:t>
            </a:r>
            <a:r>
              <a:rPr lang="en-US" altLang="zh-CN" sz="1800" dirty="0"/>
              <a:t>PCI</a:t>
            </a:r>
            <a:r>
              <a:rPr lang="zh-CN" altLang="en-US" sz="1800" dirty="0"/>
              <a:t>电气信号定义（</a:t>
            </a:r>
            <a:r>
              <a:rPr lang="en-US" altLang="zh-CN" sz="1800" dirty="0"/>
              <a:t>1997</a:t>
            </a:r>
            <a:r>
              <a:rPr lang="zh-CN" altLang="en-US" sz="1800" dirty="0"/>
              <a:t>）</a:t>
            </a:r>
            <a:r>
              <a:rPr lang="en-US" altLang="zh-CN" sz="1800" dirty="0"/>
              <a:t>…</a:t>
            </a:r>
            <a:r>
              <a:rPr lang="zh-CN" altLang="en-US" sz="1800" dirty="0"/>
              <a:t>；</a:t>
            </a:r>
            <a:endParaRPr lang="zh-CN" altLang="en-US" sz="1800" dirty="0"/>
          </a:p>
          <a:p>
            <a:pPr lvl="3" eaLnBrk="1" hangingPunct="1">
              <a:defRPr/>
            </a:pPr>
            <a:r>
              <a:rPr lang="zh-CN" altLang="en-US" sz="1800" dirty="0"/>
              <a:t>板卡小型化</a:t>
            </a:r>
            <a:r>
              <a:rPr lang="en-US" altLang="zh-CN" sz="1800" dirty="0"/>
              <a:t>90×96mm</a:t>
            </a:r>
            <a:r>
              <a:rPr lang="zh-CN" altLang="en-US" sz="1800" dirty="0"/>
              <a:t>，低功耗</a:t>
            </a:r>
            <a:r>
              <a:rPr lang="en-US" altLang="zh-CN" sz="1800" dirty="0"/>
              <a:t>1</a:t>
            </a:r>
            <a:r>
              <a:rPr lang="zh-CN" altLang="en-US" sz="1800" dirty="0"/>
              <a:t>－</a:t>
            </a:r>
            <a:r>
              <a:rPr lang="en-US" altLang="zh-CN" sz="1800" dirty="0"/>
              <a:t>2</a:t>
            </a:r>
            <a:r>
              <a:rPr lang="zh-CN" altLang="en-US" sz="1800" dirty="0"/>
              <a:t>瓦，堆栈式总线；</a:t>
            </a:r>
            <a:endParaRPr lang="en-US" altLang="zh-CN" sz="1800" dirty="0"/>
          </a:p>
          <a:p>
            <a:pPr lvl="2" eaLnBrk="1" hangingPunct="1">
              <a:defRPr/>
            </a:pPr>
            <a:r>
              <a:rPr lang="en-US" altLang="zh-CN" sz="2000" dirty="0"/>
              <a:t>PC104</a:t>
            </a:r>
            <a:r>
              <a:rPr lang="zh-CN" altLang="en-US" sz="2000" dirty="0"/>
              <a:t>可集成</a:t>
            </a:r>
            <a:r>
              <a:rPr lang="en-US" altLang="zh-CN" sz="2000" dirty="0"/>
              <a:t>CPU</a:t>
            </a:r>
            <a:r>
              <a:rPr lang="zh-CN" altLang="en-US" sz="2000" dirty="0"/>
              <a:t>、存储器、各种接口；</a:t>
            </a:r>
            <a:endParaRPr lang="zh-CN" altLang="en-US" sz="2000" dirty="0"/>
          </a:p>
          <a:p>
            <a:pPr lvl="2" eaLnBrk="1" hangingPunct="1">
              <a:defRPr/>
            </a:pPr>
            <a:r>
              <a:rPr lang="zh-CN" altLang="en-US" sz="2000" kern="1200" dirty="0"/>
              <a:t>两种使用方式：</a:t>
            </a:r>
            <a:r>
              <a:rPr lang="zh-CN" altLang="en-US" sz="2000" dirty="0"/>
              <a:t>多个</a:t>
            </a:r>
            <a:r>
              <a:rPr lang="en-US" altLang="zh-CN" sz="2000" dirty="0"/>
              <a:t>PC104</a:t>
            </a:r>
            <a:r>
              <a:rPr lang="zh-CN" altLang="en-US" sz="2000" dirty="0"/>
              <a:t>板可通过</a:t>
            </a:r>
            <a:r>
              <a:rPr lang="en-US" altLang="zh-CN" sz="2000" dirty="0"/>
              <a:t>PC104</a:t>
            </a:r>
            <a:r>
              <a:rPr lang="zh-CN" altLang="en-US" sz="2000" dirty="0"/>
              <a:t>总线进行堆叠，也可作为大元件使用；</a:t>
            </a:r>
            <a:endParaRPr lang="zh-CN" altLang="en-US" sz="2000" dirty="0"/>
          </a:p>
          <a:p>
            <a:pPr lvl="1">
              <a:defRPr/>
            </a:pPr>
            <a:endParaRPr lang="zh-CN" altLang="en-US" dirty="0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56B830E-FF66-43B0-8C99-185E1E36AD45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66595" name="Picture 3" descr="http://www.hmcs.com.cn/PC104_images/PC104-Stackthrough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96" y="4357819"/>
            <a:ext cx="3514725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1" name="Picture 2" descr="http://www.hmcs.com.cn/ADL-Images/ADLS15PC-W389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86" y="4501509"/>
            <a:ext cx="3115747" cy="2274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66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F5829C5-2214-4F19-B51E-E432A88A6E7E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4602163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基于嵌入式处理器的专用计算机型</a:t>
            </a:r>
            <a:endParaRPr lang="zh-CN" altLang="en-US" sz="2400" dirty="0"/>
          </a:p>
          <a:p>
            <a:pPr lvl="1" eaLnBrk="1" hangingPunct="1"/>
            <a:r>
              <a:rPr lang="zh-CN" altLang="en-US" sz="2200" dirty="0"/>
              <a:t>硬件逻辑定制，量体裁衣，不需要的部件全部去掉，减小体积、节省成本；</a:t>
            </a:r>
            <a:endParaRPr lang="zh-CN" altLang="en-US" sz="2200" dirty="0"/>
          </a:p>
          <a:p>
            <a:pPr lvl="1" eaLnBrk="1" hangingPunct="1"/>
            <a:r>
              <a:rPr lang="zh-CN" altLang="en-US" sz="2200" dirty="0"/>
              <a:t>可靠性、体积、功耗、成本综合优化；</a:t>
            </a:r>
            <a:endParaRPr lang="zh-CN" altLang="en-US" sz="2200" dirty="0"/>
          </a:p>
          <a:p>
            <a:pPr lvl="1" eaLnBrk="1" hangingPunct="1"/>
            <a:r>
              <a:rPr lang="zh-CN" altLang="en-US" sz="2200" dirty="0"/>
              <a:t>产品批量较大的情况下适用；</a:t>
            </a:r>
            <a:endParaRPr lang="zh-CN" altLang="en-US" sz="2200" dirty="0"/>
          </a:p>
          <a:p>
            <a:pPr eaLnBrk="1" hangingPunct="1"/>
            <a:r>
              <a:rPr lang="zh-CN" altLang="en-US" sz="2400" dirty="0">
                <a:solidFill>
                  <a:srgbClr val="FFC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如何决定形式</a:t>
            </a:r>
            <a:endParaRPr lang="zh-CN" altLang="en-US" sz="2400" dirty="0">
              <a:solidFill>
                <a:srgbClr val="FFC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 eaLnBrk="1" hangingPunct="1"/>
            <a:r>
              <a:rPr lang="zh-CN" altLang="en-US" sz="2200" dirty="0"/>
              <a:t>成本考虑</a:t>
            </a:r>
            <a:endParaRPr lang="zh-CN" altLang="en-US" sz="2200" dirty="0"/>
          </a:p>
          <a:p>
            <a:pPr lvl="2" eaLnBrk="1" hangingPunct="1"/>
            <a:r>
              <a:rPr lang="zh-CN" altLang="en-US" dirty="0"/>
              <a:t>专用计算机单个成本较低，但是如果批量少，硬件设计费用将比较高；</a:t>
            </a:r>
            <a:endParaRPr lang="zh-CN" altLang="en-US" dirty="0"/>
          </a:p>
          <a:p>
            <a:pPr lvl="1" eaLnBrk="1" hangingPunct="1"/>
            <a:r>
              <a:rPr lang="zh-CN" altLang="en-US" sz="2200" dirty="0"/>
              <a:t>销售的数量</a:t>
            </a:r>
            <a:endParaRPr lang="zh-CN" altLang="en-US" sz="2200" dirty="0"/>
          </a:p>
          <a:p>
            <a:pPr lvl="2" eaLnBrk="1" hangingPunct="1"/>
            <a:r>
              <a:rPr lang="zh-CN" altLang="en-US" dirty="0"/>
              <a:t>批量时，宜采用专用系统；</a:t>
            </a:r>
            <a:endParaRPr lang="zh-CN" altLang="en-US" dirty="0"/>
          </a:p>
          <a:p>
            <a:pPr eaLnBrk="1" hangingPunct="1"/>
            <a:endParaRPr lang="en-US" altLang="zh-CN" sz="24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295400"/>
            <a:ext cx="8077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器件术语</a:t>
            </a:r>
            <a:endParaRPr lang="zh-CN" altLang="en-US" dirty="0"/>
          </a:p>
          <a:p>
            <a:pPr lvl="1"/>
            <a:r>
              <a:rPr lang="zh-CN" altLang="en-US" dirty="0"/>
              <a:t>芯片（</a:t>
            </a:r>
            <a:r>
              <a:rPr lang="en-US" altLang="zh-CN" dirty="0"/>
              <a:t>chip</a:t>
            </a:r>
            <a:r>
              <a:rPr lang="zh-CN" altLang="en-US" dirty="0"/>
              <a:t>）：半导体材料制成的电路器件；</a:t>
            </a:r>
            <a:endParaRPr lang="zh-CN" altLang="en-US" dirty="0"/>
          </a:p>
          <a:p>
            <a:pPr lvl="1"/>
            <a:r>
              <a:rPr lang="zh-CN" altLang="en-US" dirty="0"/>
              <a:t>引脚（</a:t>
            </a:r>
            <a:r>
              <a:rPr lang="en-US" altLang="zh-CN" dirty="0"/>
              <a:t>lead</a:t>
            </a:r>
            <a:r>
              <a:rPr lang="zh-CN" altLang="en-US" dirty="0"/>
              <a:t>）：半导体器件和外部连接的部分，排布在芯片两侧或四周；</a:t>
            </a:r>
            <a:endParaRPr lang="zh-CN" altLang="en-US" dirty="0"/>
          </a:p>
          <a:p>
            <a:pPr lvl="1"/>
            <a:r>
              <a:rPr lang="zh-CN" altLang="en-US" dirty="0"/>
              <a:t>封装（</a:t>
            </a:r>
            <a:r>
              <a:rPr lang="en-US" altLang="zh-CN" dirty="0"/>
              <a:t>packaging</a:t>
            </a:r>
            <a:r>
              <a:rPr lang="zh-CN" altLang="en-US" dirty="0"/>
              <a:t>）：将半导体器件以特定方式、特定材料包装起来，提高可靠性、便于使用；</a:t>
            </a:r>
            <a:endParaRPr lang="zh-CN" altLang="en-US" dirty="0"/>
          </a:p>
          <a:p>
            <a:pPr lvl="2"/>
            <a:r>
              <a:rPr lang="zh-CN" altLang="en-US" sz="2000" dirty="0"/>
              <a:t>封装应该具有较强的机械性能、 良好的电气性能、散热性能和化学稳定性能；</a:t>
            </a:r>
            <a:endParaRPr lang="zh-CN" altLang="en-US" sz="2000" dirty="0"/>
          </a:p>
        </p:txBody>
      </p:sp>
    </p:spTree>
  </p:cSld>
  <p:clrMapOvr>
    <a:masterClrMapping/>
  </p:clrMapOvr>
  <p:transition spd="med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5457" y="2900644"/>
            <a:ext cx="7055380" cy="595032"/>
          </a:xfrm>
        </p:spPr>
        <p:txBody>
          <a:bodyPr/>
          <a:lstStyle/>
          <a:p>
            <a:pPr algn="ctr"/>
            <a:r>
              <a:rPr lang="en-US" altLang="zh-CN" dirty="0"/>
              <a:t>2.4 </a:t>
            </a:r>
            <a:r>
              <a:rPr lang="zh-CN" altLang="en-US" dirty="0"/>
              <a:t>硬件设计基本方法及实例分析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E06893C-DF29-4D15-8C6B-CD81C0B7C42E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00741" name="Picture 11" descr="Protel-AutoCAD-PowerSupplyAcad3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4000"/>
            <a:ext cx="289560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0742" name="Group 17"/>
          <p:cNvGrpSpPr/>
          <p:nvPr/>
        </p:nvGrpSpPr>
        <p:grpSpPr bwMode="auto">
          <a:xfrm>
            <a:off x="1371600" y="3802063"/>
            <a:ext cx="7273925" cy="2598737"/>
            <a:chOff x="1056" y="2503"/>
            <a:chExt cx="4582" cy="1637"/>
          </a:xfrm>
        </p:grpSpPr>
        <p:grpSp>
          <p:nvGrpSpPr>
            <p:cNvPr id="500746" name="Group 14"/>
            <p:cNvGrpSpPr/>
            <p:nvPr/>
          </p:nvGrpSpPr>
          <p:grpSpPr bwMode="auto">
            <a:xfrm>
              <a:off x="1056" y="2503"/>
              <a:ext cx="3552" cy="1637"/>
              <a:chOff x="1104" y="2503"/>
              <a:chExt cx="3552" cy="1637"/>
            </a:xfrm>
          </p:grpSpPr>
          <p:pic>
            <p:nvPicPr>
              <p:cNvPr id="500748" name="Picture 13" descr="Rysunek 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" y="2503"/>
                <a:ext cx="3552" cy="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0749" name="Picture 9" descr="cdProte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" y="2544"/>
                <a:ext cx="1056" cy="1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00747" name="Picture 16" descr="p2004080516123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" y="2640"/>
              <a:ext cx="1030" cy="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38" name="AutoShape 6"/>
          <p:cNvSpPr>
            <a:spLocks noChangeArrowheads="1"/>
          </p:cNvSpPr>
          <p:nvPr/>
        </p:nvSpPr>
        <p:spPr bwMode="auto">
          <a:xfrm>
            <a:off x="1371600" y="1600200"/>
            <a:ext cx="3962400" cy="2514600"/>
          </a:xfrm>
          <a:prstGeom prst="roundRect">
            <a:avLst>
              <a:gd name="adj" fmla="val 5682"/>
            </a:avLst>
          </a:prstGeom>
          <a:solidFill>
            <a:schemeClr val="tx1">
              <a:alpha val="70000"/>
            </a:schemeClr>
          </a:solidFill>
          <a:ln w="9525">
            <a:solidFill>
              <a:srgbClr val="FF00FF"/>
            </a:solidFill>
            <a:round/>
          </a:ln>
          <a:effectLst/>
        </p:spPr>
        <p:txBody>
          <a:bodyPr wrap="none" anchor="ctr"/>
          <a:lstStyle/>
          <a:p>
            <a:pPr marL="342900" indent="-342900" algn="just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en-US" altLang="zh-CN" sz="28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Protel</a:t>
            </a:r>
            <a:r>
              <a:rPr kumimoji="1"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EDA</a:t>
            </a: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工具</a:t>
            </a:r>
            <a:endParaRPr kumimoji="1"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基本设计方法</a:t>
            </a:r>
            <a:endParaRPr kumimoji="1"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三个设计实例</a:t>
            </a:r>
            <a:endParaRPr kumimoji="1"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017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硬件设计工具</a:t>
            </a:r>
            <a:endParaRPr lang="en-US" altLang="zh-CN" dirty="0"/>
          </a:p>
          <a:p>
            <a:pPr lvl="1"/>
            <a:r>
              <a:rPr lang="zh-CN" altLang="en-US" dirty="0"/>
              <a:t>原理图设计工具</a:t>
            </a:r>
            <a:r>
              <a:rPr lang="en-US" altLang="zh-CN" dirty="0" err="1"/>
              <a:t>Protel</a:t>
            </a:r>
            <a:r>
              <a:rPr lang="zh-CN" altLang="en-US" dirty="0"/>
              <a:t>、</a:t>
            </a:r>
            <a:r>
              <a:rPr lang="en-US" altLang="zh-CN" dirty="0"/>
              <a:t> POWER Logic</a:t>
            </a:r>
            <a:r>
              <a:rPr lang="zh-CN" altLang="en-US" dirty="0"/>
              <a:t>、</a:t>
            </a:r>
            <a:r>
              <a:rPr lang="en-US" altLang="zh-CN" dirty="0"/>
              <a:t>OrCAD Capture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PCB</a:t>
            </a:r>
            <a:r>
              <a:rPr lang="zh-CN" altLang="en-US" dirty="0"/>
              <a:t>布线工具</a:t>
            </a:r>
            <a:r>
              <a:rPr lang="en-US" altLang="zh-CN" dirty="0" err="1"/>
              <a:t>Protel</a:t>
            </a:r>
            <a:r>
              <a:rPr lang="zh-CN" altLang="en-US" dirty="0"/>
              <a:t>、</a:t>
            </a:r>
            <a:r>
              <a:rPr lang="en-US" altLang="zh-CN" dirty="0"/>
              <a:t>PADS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en-US" altLang="zh-CN" dirty="0" err="1"/>
              <a:t>Allgero</a:t>
            </a:r>
            <a:r>
              <a:rPr lang="en-US" altLang="zh-CN" dirty="0"/>
              <a:t>(Cadence)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0176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1748F56-2A33-4A2A-BC50-AA3E6DA80029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9CAA0AB-0048-410C-A3A3-829F8FE1BFE5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b="1" dirty="0" err="1">
                <a:latin typeface="Times New Roman" panose="02020603050405020304" pitchFamily="18" charset="0"/>
                <a:ea typeface="標楷體" pitchFamily="65" charset="-120"/>
              </a:rPr>
              <a:t>Protel</a:t>
            </a:r>
            <a:r>
              <a:rPr lang="en-US" altLang="zh-TW" b="1" dirty="0">
                <a:latin typeface="Times New Roman" panose="02020603050405020304" pitchFamily="18" charset="0"/>
                <a:ea typeface="標楷體" pitchFamily="65" charset="-120"/>
              </a:rPr>
              <a:t> 99 SE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7660" y="1476375"/>
            <a:ext cx="4953000" cy="4600575"/>
          </a:xfrm>
        </p:spPr>
        <p:txBody>
          <a:bodyPr/>
          <a:lstStyle/>
          <a:p>
            <a:pPr eaLnBrk="1" hangingPunct="1"/>
            <a:r>
              <a:rPr lang="zh-CN" altLang="en-US" dirty="0"/>
              <a:t>主要用途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绘制电路原理图   </a:t>
            </a:r>
            <a:r>
              <a:rPr lang="en-US" altLang="zh-CN" dirty="0">
                <a:solidFill>
                  <a:srgbClr val="0000FF"/>
                </a:solidFill>
              </a:rPr>
              <a:t>.</a:t>
            </a:r>
            <a:r>
              <a:rPr lang="en-US" altLang="zh-CN" dirty="0" err="1">
                <a:solidFill>
                  <a:srgbClr val="0000FF"/>
                </a:solidFill>
              </a:rPr>
              <a:t>sch</a:t>
            </a:r>
            <a:r>
              <a:rPr lang="zh-CN" altLang="en-US" dirty="0">
                <a:solidFill>
                  <a:srgbClr val="0000FF"/>
                </a:solidFill>
              </a:rPr>
              <a:t>文件</a:t>
            </a:r>
            <a:endParaRPr lang="zh-CN" altLang="en-US" dirty="0">
              <a:solidFill>
                <a:srgbClr val="0000FF"/>
              </a:solidFill>
            </a:endParaRPr>
          </a:p>
          <a:p>
            <a:pPr lvl="2" eaLnBrk="1" hangingPunct="1"/>
            <a:r>
              <a:rPr lang="zh-CN" altLang="en-US" sz="1800" dirty="0"/>
              <a:t>原理图由元件、线路、电源组成</a:t>
            </a:r>
            <a:endParaRPr lang="zh-CN" altLang="en-US" sz="1800" dirty="0"/>
          </a:p>
          <a:p>
            <a:pPr lvl="2" eaLnBrk="1" hangingPunct="1"/>
            <a:r>
              <a:rPr lang="zh-CN" altLang="en-US" sz="1800" dirty="0"/>
              <a:t>按照电路设计完成原理图绘制</a:t>
            </a:r>
            <a:endParaRPr lang="zh-CN" altLang="en-US" sz="1800" dirty="0"/>
          </a:p>
          <a:p>
            <a:pPr lvl="2" eaLnBrk="1" hangingPunct="1"/>
            <a:r>
              <a:rPr lang="zh-CN" altLang="en-US" sz="1800" dirty="0"/>
              <a:t>选定元件的</a:t>
            </a:r>
            <a:r>
              <a:rPr lang="zh-CN" altLang="en-US" sz="1800" dirty="0">
                <a:solidFill>
                  <a:srgbClr val="FFC000"/>
                </a:solidFill>
              </a:rPr>
              <a:t>封装形式</a:t>
            </a:r>
            <a:endParaRPr lang="zh-CN" altLang="en-US" sz="1800" dirty="0">
              <a:solidFill>
                <a:srgbClr val="FFC000"/>
              </a:solidFill>
            </a:endParaRPr>
          </a:p>
          <a:p>
            <a:pPr lvl="1" eaLnBrk="1" hangingPunct="1"/>
            <a:r>
              <a:rPr lang="zh-CN" altLang="en-US" dirty="0"/>
              <a:t>电路模拟</a:t>
            </a:r>
            <a:endParaRPr lang="zh-CN" altLang="en-US" dirty="0"/>
          </a:p>
          <a:p>
            <a:pPr lvl="2" eaLnBrk="1" hangingPunct="1"/>
            <a:r>
              <a:rPr lang="zh-CN" altLang="en-US" sz="1800" dirty="0"/>
              <a:t>对电路的结点信号进行模拟</a:t>
            </a:r>
            <a:endParaRPr lang="zh-CN" altLang="en-US" sz="1800" dirty="0"/>
          </a:p>
          <a:p>
            <a:pPr lvl="2" eaLnBrk="1" hangingPunct="1"/>
            <a:r>
              <a:rPr lang="zh-CN" altLang="en-US" sz="1800" dirty="0"/>
              <a:t>方便了解电路的信号特性</a:t>
            </a:r>
            <a:endParaRPr lang="zh-CN" altLang="en-US" sz="1800" dirty="0"/>
          </a:p>
          <a:p>
            <a:pPr lvl="1" eaLnBrk="1" hangingPunct="1"/>
            <a:r>
              <a:rPr lang="zh-CN" altLang="en-US" dirty="0"/>
              <a:t>绘制</a:t>
            </a:r>
            <a:r>
              <a:rPr lang="en-US" altLang="zh-CN" dirty="0"/>
              <a:t>PCB</a:t>
            </a:r>
            <a:r>
              <a:rPr lang="zh-CN" altLang="en-US" dirty="0"/>
              <a:t>板</a:t>
            </a:r>
            <a:endParaRPr lang="zh-CN" altLang="en-US" dirty="0"/>
          </a:p>
          <a:p>
            <a:pPr lvl="2" eaLnBrk="1" hangingPunct="1"/>
            <a:r>
              <a:rPr lang="zh-CN" altLang="en-US" sz="1800" dirty="0"/>
              <a:t>依原理图进行实际布局和布线</a:t>
            </a:r>
            <a:endParaRPr lang="zh-CN" altLang="en-US" sz="1800" dirty="0"/>
          </a:p>
          <a:p>
            <a:pPr lvl="2" eaLnBrk="1" hangingPunct="1"/>
            <a:r>
              <a:rPr lang="zh-CN" altLang="en-US" sz="1800" dirty="0"/>
              <a:t>制作形成电路底片</a:t>
            </a:r>
            <a:endParaRPr lang="zh-CN" altLang="en-US" sz="1800" dirty="0"/>
          </a:p>
        </p:txBody>
      </p:sp>
      <p:grpSp>
        <p:nvGrpSpPr>
          <p:cNvPr id="2" name="Group 7"/>
          <p:cNvGrpSpPr/>
          <p:nvPr/>
        </p:nvGrpSpPr>
        <p:grpSpPr bwMode="auto">
          <a:xfrm>
            <a:off x="5410200" y="1143000"/>
            <a:ext cx="3429000" cy="4343400"/>
            <a:chOff x="3456" y="576"/>
            <a:chExt cx="2160" cy="2736"/>
          </a:xfrm>
        </p:grpSpPr>
        <p:pic>
          <p:nvPicPr>
            <p:cNvPr id="502794" name="Picture 5" descr="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576"/>
              <a:ext cx="2160" cy="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2795" name="Picture 6" descr="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" y="1974"/>
              <a:ext cx="2095" cy="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4" name="Picture 8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5" y="345128"/>
            <a:ext cx="7335315" cy="316273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G_0558"/>
          <p:cNvPicPr>
            <a:picLocks noChangeAspect="1" noChangeArrowheads="1"/>
          </p:cNvPicPr>
          <p:nvPr/>
        </p:nvPicPr>
        <p:blipFill>
          <a:blip r:embed="rId4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9" t="12820" r="17308" b="17949"/>
          <a:stretch>
            <a:fillRect/>
          </a:stretch>
        </p:blipFill>
        <p:spPr bwMode="auto">
          <a:xfrm>
            <a:off x="5943600" y="1066800"/>
            <a:ext cx="2133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 descr="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1002821"/>
            <a:ext cx="4675189" cy="365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 descr="IMG_0554"/>
          <p:cNvPicPr>
            <a:picLocks noChangeAspect="1" noChangeArrowheads="1"/>
          </p:cNvPicPr>
          <p:nvPr/>
        </p:nvPicPr>
        <p:blipFill>
          <a:blip r:embed="rId6">
            <a:lum bright="2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t="12820" r="17308" b="17949"/>
          <a:stretch>
            <a:fillRect/>
          </a:stretch>
        </p:blipFill>
        <p:spPr bwMode="auto">
          <a:xfrm>
            <a:off x="5943600" y="3124200"/>
            <a:ext cx="2133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2763191-3684-426E-8D78-2E2913E3958C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0075" y="601664"/>
            <a:ext cx="8229600" cy="465136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 err="1"/>
              <a:t>Protel</a:t>
            </a:r>
            <a:r>
              <a:rPr lang="en-US" altLang="zh-CN" sz="2800" dirty="0"/>
              <a:t> SE</a:t>
            </a:r>
            <a:r>
              <a:rPr lang="zh-CN" altLang="en-US" sz="2800" dirty="0"/>
              <a:t>软件组成</a:t>
            </a:r>
            <a:endParaRPr lang="zh-CN" altLang="en-US" sz="2800" dirty="0"/>
          </a:p>
        </p:txBody>
      </p:sp>
      <p:grpSp>
        <p:nvGrpSpPr>
          <p:cNvPr id="503812" name="Group 5"/>
          <p:cNvGrpSpPr/>
          <p:nvPr/>
        </p:nvGrpSpPr>
        <p:grpSpPr bwMode="auto">
          <a:xfrm>
            <a:off x="1609725" y="1885950"/>
            <a:ext cx="5946775" cy="4057650"/>
            <a:chOff x="948" y="1071"/>
            <a:chExt cx="3746" cy="2556"/>
          </a:xfrm>
        </p:grpSpPr>
        <p:sp>
          <p:nvSpPr>
            <p:cNvPr id="503813" name="Rectangle 6"/>
            <p:cNvSpPr>
              <a:spLocks noChangeArrowheads="1"/>
            </p:cNvSpPr>
            <p:nvPr/>
          </p:nvSpPr>
          <p:spPr bwMode="auto">
            <a:xfrm>
              <a:off x="2018" y="1071"/>
              <a:ext cx="1497" cy="4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B050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03814" name="Text Box 7"/>
            <p:cNvSpPr txBox="1">
              <a:spLocks noChangeArrowheads="1"/>
            </p:cNvSpPr>
            <p:nvPr/>
          </p:nvSpPr>
          <p:spPr bwMode="auto">
            <a:xfrm>
              <a:off x="2064" y="1132"/>
              <a:ext cx="14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 b="0" dirty="0" err="1">
                  <a:solidFill>
                    <a:schemeClr val="tx1"/>
                  </a:solidFill>
                  <a:latin typeface="+mj-lt"/>
                  <a:ea typeface="標楷體" pitchFamily="65" charset="-120"/>
                </a:rPr>
                <a:t>Protel</a:t>
              </a:r>
              <a:r>
                <a:rPr lang="en-US" altLang="zh-TW" sz="2400" b="0" dirty="0">
                  <a:solidFill>
                    <a:schemeClr val="tx1"/>
                  </a:solidFill>
                  <a:latin typeface="+mj-lt"/>
                  <a:ea typeface="標楷體" pitchFamily="65" charset="-120"/>
                </a:rPr>
                <a:t> SE</a:t>
              </a:r>
              <a:endParaRPr lang="en-US" altLang="zh-TW" sz="2400" b="0" dirty="0">
                <a:solidFill>
                  <a:schemeClr val="tx1"/>
                </a:solidFill>
                <a:latin typeface="+mj-lt"/>
                <a:ea typeface="標楷體" pitchFamily="65" charset="-120"/>
              </a:endParaRPr>
            </a:p>
          </p:txBody>
        </p:sp>
        <p:sp>
          <p:nvSpPr>
            <p:cNvPr id="503815" name="Rectangle 8"/>
            <p:cNvSpPr>
              <a:spLocks noChangeArrowheads="1"/>
            </p:cNvSpPr>
            <p:nvPr/>
          </p:nvSpPr>
          <p:spPr bwMode="auto">
            <a:xfrm>
              <a:off x="2018" y="1842"/>
              <a:ext cx="1497" cy="4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B050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03816" name="Text Box 9"/>
            <p:cNvSpPr txBox="1">
              <a:spLocks noChangeArrowheads="1"/>
            </p:cNvSpPr>
            <p:nvPr/>
          </p:nvSpPr>
          <p:spPr bwMode="auto">
            <a:xfrm>
              <a:off x="2064" y="1909"/>
              <a:ext cx="14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 b="0" dirty="0">
                  <a:solidFill>
                    <a:schemeClr val="tx1"/>
                  </a:solidFill>
                  <a:latin typeface="+mj-lt"/>
                  <a:ea typeface="標楷體" pitchFamily="65" charset="-120"/>
                </a:rPr>
                <a:t>Library</a:t>
              </a:r>
              <a:endParaRPr lang="en-US" altLang="zh-TW" sz="2400" b="0" dirty="0">
                <a:solidFill>
                  <a:schemeClr val="tx1"/>
                </a:solidFill>
                <a:latin typeface="+mj-lt"/>
                <a:ea typeface="標楷體" pitchFamily="65" charset="-120"/>
              </a:endParaRPr>
            </a:p>
          </p:txBody>
        </p:sp>
        <p:sp>
          <p:nvSpPr>
            <p:cNvPr id="503817" name="Rectangle 10"/>
            <p:cNvSpPr>
              <a:spLocks noChangeArrowheads="1"/>
            </p:cNvSpPr>
            <p:nvPr/>
          </p:nvSpPr>
          <p:spPr bwMode="auto">
            <a:xfrm>
              <a:off x="1020" y="2613"/>
              <a:ext cx="1497" cy="4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B050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03818" name="Text Box 11"/>
            <p:cNvSpPr txBox="1">
              <a:spLocks noChangeArrowheads="1"/>
            </p:cNvSpPr>
            <p:nvPr/>
          </p:nvSpPr>
          <p:spPr bwMode="auto">
            <a:xfrm>
              <a:off x="1066" y="2680"/>
              <a:ext cx="14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 b="0">
                  <a:solidFill>
                    <a:schemeClr val="tx1"/>
                  </a:solidFill>
                  <a:latin typeface="+mj-lt"/>
                  <a:ea typeface="標楷體" pitchFamily="65" charset="-120"/>
                </a:rPr>
                <a:t>Sch </a:t>
              </a:r>
              <a:r>
                <a:rPr lang="zh-TW" altLang="en-US" sz="2400" b="0">
                  <a:solidFill>
                    <a:schemeClr val="tx1"/>
                  </a:solidFill>
                  <a:latin typeface="+mj-lt"/>
                  <a:ea typeface="標楷體" pitchFamily="65" charset="-120"/>
                </a:rPr>
                <a:t>元件</a:t>
              </a:r>
              <a:r>
                <a:rPr lang="zh-CN" altLang="en-US" sz="2400" b="0">
                  <a:solidFill>
                    <a:schemeClr val="tx1"/>
                  </a:solidFill>
                  <a:latin typeface="+mj-lt"/>
                  <a:ea typeface="標楷體" pitchFamily="65" charset="-120"/>
                </a:rPr>
                <a:t>库</a:t>
              </a:r>
              <a:endParaRPr lang="en-US" altLang="zh-TW" sz="2400" b="0">
                <a:solidFill>
                  <a:schemeClr val="tx1"/>
                </a:solidFill>
                <a:latin typeface="+mj-lt"/>
                <a:ea typeface="標楷體" pitchFamily="65" charset="-120"/>
              </a:endParaRPr>
            </a:p>
          </p:txBody>
        </p:sp>
        <p:sp>
          <p:nvSpPr>
            <p:cNvPr id="503819" name="Rectangle 12"/>
            <p:cNvSpPr>
              <a:spLocks noChangeArrowheads="1"/>
            </p:cNvSpPr>
            <p:nvPr/>
          </p:nvSpPr>
          <p:spPr bwMode="auto">
            <a:xfrm>
              <a:off x="3061" y="2613"/>
              <a:ext cx="1497" cy="4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B050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03820" name="Text Box 13"/>
            <p:cNvSpPr txBox="1">
              <a:spLocks noChangeArrowheads="1"/>
            </p:cNvSpPr>
            <p:nvPr/>
          </p:nvSpPr>
          <p:spPr bwMode="auto">
            <a:xfrm>
              <a:off x="3107" y="2680"/>
              <a:ext cx="14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 b="0">
                  <a:solidFill>
                    <a:schemeClr val="tx1"/>
                  </a:solidFill>
                  <a:latin typeface="+mj-lt"/>
                  <a:ea typeface="標楷體" pitchFamily="65" charset="-120"/>
                </a:rPr>
                <a:t>PCB </a:t>
              </a:r>
              <a:r>
                <a:rPr lang="zh-TW" altLang="en-US" sz="2400" b="0">
                  <a:solidFill>
                    <a:schemeClr val="tx1"/>
                  </a:solidFill>
                  <a:latin typeface="+mj-lt"/>
                  <a:ea typeface="標楷體" pitchFamily="65" charset="-120"/>
                </a:rPr>
                <a:t>元件</a:t>
              </a:r>
              <a:r>
                <a:rPr lang="zh-CN" altLang="en-US" sz="2400" b="0">
                  <a:solidFill>
                    <a:schemeClr val="tx1"/>
                  </a:solidFill>
                  <a:latin typeface="+mj-lt"/>
                  <a:ea typeface="標楷體" pitchFamily="65" charset="-120"/>
                </a:rPr>
                <a:t>库</a:t>
              </a:r>
              <a:endParaRPr lang="zh-CN" altLang="en-US" sz="2400" b="0">
                <a:solidFill>
                  <a:schemeClr val="tx1"/>
                </a:solidFill>
                <a:latin typeface="+mj-lt"/>
                <a:ea typeface="標楷體" pitchFamily="65" charset="-120"/>
              </a:endParaRPr>
            </a:p>
          </p:txBody>
        </p:sp>
        <p:sp>
          <p:nvSpPr>
            <p:cNvPr id="503821" name="Text Box 14"/>
            <p:cNvSpPr txBox="1">
              <a:spLocks noChangeArrowheads="1"/>
            </p:cNvSpPr>
            <p:nvPr/>
          </p:nvSpPr>
          <p:spPr bwMode="auto">
            <a:xfrm>
              <a:off x="948" y="3339"/>
              <a:ext cx="15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0" dirty="0">
                  <a:solidFill>
                    <a:schemeClr val="tx1"/>
                  </a:solidFill>
                  <a:latin typeface="+mj-lt"/>
                  <a:ea typeface="+mj-ea"/>
                </a:rPr>
                <a:t>绘制原理图</a:t>
              </a:r>
              <a:endParaRPr lang="zh-CN" altLang="en-US" sz="2400" b="0" dirty="0">
                <a:solidFill>
                  <a:schemeClr val="tx1"/>
                </a:solidFill>
                <a:latin typeface="+mj-lt"/>
                <a:ea typeface="+mj-ea"/>
              </a:endParaRPr>
            </a:p>
          </p:txBody>
        </p:sp>
        <p:sp>
          <p:nvSpPr>
            <p:cNvPr id="503822" name="Text Box 15"/>
            <p:cNvSpPr txBox="1">
              <a:spLocks noChangeArrowheads="1"/>
            </p:cNvSpPr>
            <p:nvPr/>
          </p:nvSpPr>
          <p:spPr bwMode="auto">
            <a:xfrm>
              <a:off x="2970" y="3339"/>
              <a:ext cx="17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b="0" dirty="0">
                  <a:solidFill>
                    <a:schemeClr val="tx1"/>
                  </a:solidFill>
                  <a:latin typeface="+mj-lt"/>
                  <a:ea typeface="+mj-ea"/>
                </a:rPr>
                <a:t>绘制</a:t>
              </a:r>
              <a:r>
                <a:rPr lang="en-US" altLang="zh-TW" sz="2400" b="0" dirty="0">
                  <a:solidFill>
                    <a:schemeClr val="tx1"/>
                  </a:solidFill>
                  <a:latin typeface="+mj-lt"/>
                  <a:ea typeface="+mj-ea"/>
                </a:rPr>
                <a:t>PCB</a:t>
              </a:r>
              <a:r>
                <a:rPr lang="zh-CN" altLang="en-US" sz="2400" b="0" dirty="0">
                  <a:solidFill>
                    <a:schemeClr val="tx1"/>
                  </a:solidFill>
                  <a:latin typeface="+mj-lt"/>
                  <a:ea typeface="+mj-ea"/>
                </a:rPr>
                <a:t>电路图</a:t>
              </a:r>
              <a:endParaRPr lang="zh-CN" altLang="en-US" sz="2400" b="0" dirty="0">
                <a:solidFill>
                  <a:schemeClr val="tx1"/>
                </a:solidFill>
                <a:latin typeface="+mj-lt"/>
                <a:ea typeface="+mj-ea"/>
              </a:endParaRPr>
            </a:p>
          </p:txBody>
        </p:sp>
        <p:sp>
          <p:nvSpPr>
            <p:cNvPr id="503823" name="Line 16"/>
            <p:cNvSpPr>
              <a:spLocks noChangeShapeType="1"/>
            </p:cNvSpPr>
            <p:nvPr/>
          </p:nvSpPr>
          <p:spPr bwMode="auto">
            <a:xfrm>
              <a:off x="2744" y="1525"/>
              <a:ext cx="0" cy="272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03824" name="Line 17"/>
            <p:cNvSpPr>
              <a:spLocks noChangeShapeType="1"/>
            </p:cNvSpPr>
            <p:nvPr/>
          </p:nvSpPr>
          <p:spPr bwMode="auto">
            <a:xfrm>
              <a:off x="1746" y="3067"/>
              <a:ext cx="0" cy="272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03825" name="Line 18"/>
            <p:cNvSpPr>
              <a:spLocks noChangeShapeType="1"/>
            </p:cNvSpPr>
            <p:nvPr/>
          </p:nvSpPr>
          <p:spPr bwMode="auto">
            <a:xfrm>
              <a:off x="3832" y="3067"/>
              <a:ext cx="0" cy="272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03826" name="Line 19"/>
            <p:cNvSpPr>
              <a:spLocks noChangeShapeType="1"/>
            </p:cNvSpPr>
            <p:nvPr/>
          </p:nvSpPr>
          <p:spPr bwMode="auto">
            <a:xfrm>
              <a:off x="2245" y="2296"/>
              <a:ext cx="0" cy="272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03827" name="Line 20"/>
            <p:cNvSpPr>
              <a:spLocks noChangeShapeType="1"/>
            </p:cNvSpPr>
            <p:nvPr/>
          </p:nvSpPr>
          <p:spPr bwMode="auto">
            <a:xfrm>
              <a:off x="3288" y="2296"/>
              <a:ext cx="0" cy="272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lt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766431" y="295737"/>
            <a:ext cx="628813" cy="4710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B2BF7B6-D0C1-41D1-A348-21B095FF1BE5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15132"/>
            <a:ext cx="5114925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400" dirty="0">
                <a:solidFill>
                  <a:srgbClr val="FFFF00"/>
                </a:solidFill>
              </a:rPr>
              <a:t>原理图绘制界面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pSp>
        <p:nvGrpSpPr>
          <p:cNvPr id="504836" name="Group 16"/>
          <p:cNvGrpSpPr/>
          <p:nvPr/>
        </p:nvGrpSpPr>
        <p:grpSpPr bwMode="auto">
          <a:xfrm>
            <a:off x="909638" y="1066800"/>
            <a:ext cx="7345362" cy="5472113"/>
            <a:chOff x="573" y="672"/>
            <a:chExt cx="4627" cy="3447"/>
          </a:xfrm>
        </p:grpSpPr>
        <p:pic>
          <p:nvPicPr>
            <p:cNvPr id="504837" name="Picture 5" descr="電路介面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9" y="672"/>
              <a:ext cx="3765" cy="3356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4838" name="Oval 6"/>
            <p:cNvSpPr>
              <a:spLocks noChangeArrowheads="1"/>
            </p:cNvSpPr>
            <p:nvPr/>
          </p:nvSpPr>
          <p:spPr bwMode="auto">
            <a:xfrm>
              <a:off x="1390" y="1216"/>
              <a:ext cx="1270" cy="907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4839" name="Oval 7"/>
            <p:cNvSpPr>
              <a:spLocks noChangeArrowheads="1"/>
            </p:cNvSpPr>
            <p:nvPr/>
          </p:nvSpPr>
          <p:spPr bwMode="auto">
            <a:xfrm>
              <a:off x="1390" y="2259"/>
              <a:ext cx="1270" cy="1270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4840" name="Oval 8"/>
            <p:cNvSpPr>
              <a:spLocks noChangeArrowheads="1"/>
            </p:cNvSpPr>
            <p:nvPr/>
          </p:nvSpPr>
          <p:spPr bwMode="auto">
            <a:xfrm>
              <a:off x="1299" y="3665"/>
              <a:ext cx="1406" cy="454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4841" name="Text Box 9"/>
            <p:cNvSpPr txBox="1">
              <a:spLocks noChangeArrowheads="1"/>
            </p:cNvSpPr>
            <p:nvPr/>
          </p:nvSpPr>
          <p:spPr bwMode="auto">
            <a:xfrm>
              <a:off x="664" y="1488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元件库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04842" name="Text Box 10"/>
            <p:cNvSpPr txBox="1">
              <a:spLocks noChangeArrowheads="1"/>
            </p:cNvSpPr>
            <p:nvPr/>
          </p:nvSpPr>
          <p:spPr bwMode="auto">
            <a:xfrm>
              <a:off x="664" y="2667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元件区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573" y="3575"/>
              <a:ext cx="7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元件外形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3476" y="1579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编辑区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04845" name="Oval 13"/>
            <p:cNvSpPr>
              <a:spLocks noChangeArrowheads="1"/>
            </p:cNvSpPr>
            <p:nvPr/>
          </p:nvSpPr>
          <p:spPr bwMode="auto">
            <a:xfrm>
              <a:off x="1163" y="691"/>
              <a:ext cx="4037" cy="317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672" y="808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TW" altLang="en-US" sz="1800" b="0" dirty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工具</a:t>
              </a:r>
              <a:r>
                <a:rPr lang="zh-CN" altLang="en-US" sz="1800" b="0" dirty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条</a:t>
              </a:r>
              <a:endPara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1C9CF51-492F-4FF6-89C7-A80C2773E885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0075" y="387350"/>
            <a:ext cx="5867400" cy="5334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400" dirty="0">
                <a:solidFill>
                  <a:srgbClr val="FFFF00"/>
                </a:solidFill>
              </a:rPr>
              <a:t>PCB</a:t>
            </a:r>
            <a:r>
              <a:rPr lang="zh-CN" altLang="en-US" sz="2400" dirty="0">
                <a:solidFill>
                  <a:srgbClr val="FFFF00"/>
                </a:solidFill>
              </a:rPr>
              <a:t>板制作界面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pSp>
        <p:nvGrpSpPr>
          <p:cNvPr id="505860" name="Group 15"/>
          <p:cNvGrpSpPr/>
          <p:nvPr/>
        </p:nvGrpSpPr>
        <p:grpSpPr bwMode="auto">
          <a:xfrm>
            <a:off x="533400" y="1109663"/>
            <a:ext cx="7489825" cy="5214937"/>
            <a:chOff x="322" y="720"/>
            <a:chExt cx="4718" cy="3285"/>
          </a:xfrm>
        </p:grpSpPr>
        <p:pic>
          <p:nvPicPr>
            <p:cNvPr id="505861" name="Picture 5" descr="PCB介面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" y="720"/>
              <a:ext cx="4037" cy="3285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5862" name="Oval 6"/>
            <p:cNvSpPr>
              <a:spLocks noChangeArrowheads="1"/>
            </p:cNvSpPr>
            <p:nvPr/>
          </p:nvSpPr>
          <p:spPr bwMode="auto">
            <a:xfrm>
              <a:off x="1048" y="1310"/>
              <a:ext cx="1452" cy="86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5863" name="Oval 7"/>
            <p:cNvSpPr>
              <a:spLocks noChangeArrowheads="1"/>
            </p:cNvSpPr>
            <p:nvPr/>
          </p:nvSpPr>
          <p:spPr bwMode="auto">
            <a:xfrm>
              <a:off x="1048" y="2217"/>
              <a:ext cx="1452" cy="86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5864" name="Oval 8"/>
            <p:cNvSpPr>
              <a:spLocks noChangeArrowheads="1"/>
            </p:cNvSpPr>
            <p:nvPr/>
          </p:nvSpPr>
          <p:spPr bwMode="auto">
            <a:xfrm>
              <a:off x="1048" y="3124"/>
              <a:ext cx="1452" cy="86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5865" name="Text Box 9"/>
            <p:cNvSpPr txBox="1">
              <a:spLocks noChangeArrowheads="1"/>
            </p:cNvSpPr>
            <p:nvPr/>
          </p:nvSpPr>
          <p:spPr bwMode="auto">
            <a:xfrm>
              <a:off x="368" y="1582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元件库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05866" name="Text Box 10"/>
            <p:cNvSpPr txBox="1">
              <a:spLocks noChangeArrowheads="1"/>
            </p:cNvSpPr>
            <p:nvPr/>
          </p:nvSpPr>
          <p:spPr bwMode="auto">
            <a:xfrm>
              <a:off x="364" y="2489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元件区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05867" name="Text Box 11"/>
            <p:cNvSpPr txBox="1">
              <a:spLocks noChangeArrowheads="1"/>
            </p:cNvSpPr>
            <p:nvPr/>
          </p:nvSpPr>
          <p:spPr bwMode="auto">
            <a:xfrm>
              <a:off x="322" y="3396"/>
              <a:ext cx="7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元件外形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05868" name="Text Box 12"/>
            <p:cNvSpPr txBox="1">
              <a:spLocks noChangeArrowheads="1"/>
            </p:cNvSpPr>
            <p:nvPr/>
          </p:nvSpPr>
          <p:spPr bwMode="auto">
            <a:xfrm>
              <a:off x="3452" y="1809"/>
              <a:ext cx="77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b="0">
                  <a:solidFill>
                    <a:schemeClr val="bg1"/>
                  </a:solidFill>
                  <a:latin typeface="Arial" panose="020B0604020202020204" pitchFamily="34" charset="0"/>
                  <a:ea typeface="標楷體" pitchFamily="65" charset="-120"/>
                </a:rPr>
                <a:t>编辑区</a:t>
              </a:r>
              <a:endParaRPr lang="zh-CN" altLang="en-US" sz="2000" b="0">
                <a:solidFill>
                  <a:schemeClr val="bg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05869" name="Oval 13"/>
            <p:cNvSpPr>
              <a:spLocks noChangeArrowheads="1"/>
            </p:cNvSpPr>
            <p:nvPr/>
          </p:nvSpPr>
          <p:spPr bwMode="auto">
            <a:xfrm>
              <a:off x="1003" y="811"/>
              <a:ext cx="4037" cy="317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5870" name="Text Box 14"/>
            <p:cNvSpPr txBox="1">
              <a:spLocks noChangeArrowheads="1"/>
            </p:cNvSpPr>
            <p:nvPr/>
          </p:nvSpPr>
          <p:spPr bwMode="auto">
            <a:xfrm>
              <a:off x="368" y="856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TW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工具</a:t>
              </a: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条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2EBE1EE-34CE-40A8-9337-4E1253382760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2335" y="581025"/>
            <a:ext cx="7055380" cy="50482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/>
              <a:t>基本设计方法</a:t>
            </a:r>
            <a:endParaRPr lang="zh-CN" altLang="en-US" sz="2800" dirty="0"/>
          </a:p>
        </p:txBody>
      </p:sp>
      <p:sp>
        <p:nvSpPr>
          <p:cNvPr id="506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485899"/>
            <a:ext cx="8071485" cy="480060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dirty="0"/>
              <a:t>新建项目</a:t>
            </a:r>
            <a:endParaRPr lang="zh-CN" altLang="en-US" sz="2400" dirty="0"/>
          </a:p>
        </p:txBody>
      </p:sp>
      <p:pic>
        <p:nvPicPr>
          <p:cNvPr id="50688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84"/>
          <a:stretch>
            <a:fillRect/>
          </a:stretch>
        </p:blipFill>
        <p:spPr bwMode="auto">
          <a:xfrm>
            <a:off x="685800" y="2286000"/>
            <a:ext cx="3333750" cy="15240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688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74975"/>
            <a:ext cx="43148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9BA4E39-9E4F-429C-803B-032C417AB613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4509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6934200" cy="37147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0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62484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50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4812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45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DF8A74E-4013-43F8-B49B-A0A453409B0D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98" y="1185625"/>
            <a:ext cx="8077200" cy="102076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/>
              <a:t>原理图设计   </a:t>
            </a:r>
            <a:endParaRPr lang="zh-CN" altLang="en-US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双击</a:t>
            </a:r>
            <a:r>
              <a:rPr lang="en-US" altLang="zh-CN" dirty="0" err="1"/>
              <a:t>curcuit.sch</a:t>
            </a:r>
            <a:endParaRPr lang="en-US" altLang="zh-CN" dirty="0"/>
          </a:p>
        </p:txBody>
      </p:sp>
      <p:pic>
        <p:nvPicPr>
          <p:cNvPr id="50893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08" y="2206387"/>
            <a:ext cx="5814781" cy="4361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9600" y="1295400"/>
            <a:ext cx="8077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zh-CN" altLang="en-US" dirty="0"/>
              <a:t>封装</a:t>
            </a:r>
            <a:endParaRPr lang="en-US" altLang="zh-CN" dirty="0"/>
          </a:p>
          <a:p>
            <a:pPr lvl="1" algn="just">
              <a:spcBef>
                <a:spcPts val="0"/>
              </a:spcBef>
            </a:pP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双列直插式封装</a:t>
            </a:r>
            <a:r>
              <a:rPr lang="zh-CN" altLang="en-US" dirty="0"/>
              <a:t>（</a:t>
            </a:r>
            <a:r>
              <a:rPr lang="en-US" altLang="zh-CN" dirty="0" err="1"/>
              <a:t>DualIn</a:t>
            </a:r>
            <a:r>
              <a:rPr lang="en-US" altLang="zh-CN" dirty="0"/>
              <a:t>-line Package</a:t>
            </a:r>
            <a:r>
              <a:rPr lang="zh-CN" altLang="en-US" dirty="0"/>
              <a:t>，</a:t>
            </a:r>
            <a:r>
              <a:rPr lang="en-US" altLang="zh-CN" dirty="0"/>
              <a:t>DIP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 algn="just">
              <a:spcBef>
                <a:spcPts val="0"/>
              </a:spcBef>
            </a:pPr>
            <a:r>
              <a:rPr lang="zh-CN" altLang="en-US" dirty="0"/>
              <a:t>采用双列直插形式封装的集成电路芯片，绝大多数中小规模集成电路</a:t>
            </a:r>
            <a:r>
              <a:rPr lang="en-US" altLang="zh-CN" dirty="0"/>
              <a:t>(IC)</a:t>
            </a:r>
            <a:r>
              <a:rPr lang="zh-CN" altLang="en-US" dirty="0"/>
              <a:t>均采用这种封装形式； </a:t>
            </a:r>
            <a:endParaRPr lang="zh-CN" altLang="en-US" dirty="0"/>
          </a:p>
          <a:p>
            <a:pPr lvl="1" algn="just">
              <a:spcBef>
                <a:spcPts val="0"/>
              </a:spcBef>
            </a:pPr>
            <a:r>
              <a:rPr lang="zh-CN" altLang="en-US" dirty="0"/>
              <a:t>特点：</a:t>
            </a:r>
            <a:endParaRPr lang="zh-CN" altLang="en-US" dirty="0"/>
          </a:p>
          <a:p>
            <a:pPr lvl="2" algn="just">
              <a:spcBef>
                <a:spcPts val="0"/>
              </a:spcBef>
            </a:pPr>
            <a:r>
              <a:rPr lang="zh-CN" altLang="en-US" sz="1800" dirty="0"/>
              <a:t>适合在</a:t>
            </a:r>
            <a:r>
              <a:rPr lang="en-US" altLang="zh-CN" sz="1800" dirty="0"/>
              <a:t>PCB(</a:t>
            </a:r>
            <a:r>
              <a:rPr lang="zh-CN" altLang="en-US" sz="1800" dirty="0"/>
              <a:t>印刷电路板</a:t>
            </a:r>
            <a:r>
              <a:rPr lang="en-US" altLang="zh-CN" sz="1800" dirty="0"/>
              <a:t>)</a:t>
            </a:r>
            <a:r>
              <a:rPr lang="zh-CN" altLang="en-US" sz="1800" dirty="0"/>
              <a:t>上穿孔焊接，操作方便；</a:t>
            </a:r>
            <a:endParaRPr lang="zh-CN" altLang="en-US" sz="1800" dirty="0"/>
          </a:p>
          <a:p>
            <a:pPr lvl="2" algn="just">
              <a:spcBef>
                <a:spcPts val="0"/>
              </a:spcBef>
            </a:pPr>
            <a:r>
              <a:rPr lang="zh-CN" altLang="en-US" sz="1800" dirty="0">
                <a:solidFill>
                  <a:srgbClr val="FFFF00"/>
                </a:solidFill>
              </a:rPr>
              <a:t>芯片面积</a:t>
            </a:r>
            <a:r>
              <a:rPr lang="zh-CN" altLang="en-US" sz="1800" dirty="0"/>
              <a:t>与</a:t>
            </a:r>
            <a:r>
              <a:rPr lang="zh-CN" altLang="en-US" sz="1800" dirty="0">
                <a:solidFill>
                  <a:srgbClr val="FFFF00"/>
                </a:solidFill>
              </a:rPr>
              <a:t>封装面积</a:t>
            </a:r>
            <a:r>
              <a:rPr lang="zh-CN" altLang="en-US" sz="1800" dirty="0"/>
              <a:t>之间的比值较大，故体积也较大；</a:t>
            </a:r>
            <a:endParaRPr lang="zh-CN" altLang="en-US" sz="1800" dirty="0"/>
          </a:p>
          <a:p>
            <a:pPr lvl="2" algn="just">
              <a:spcBef>
                <a:spcPts val="0"/>
              </a:spcBef>
            </a:pPr>
            <a:r>
              <a:rPr lang="zh-CN" altLang="en-US" sz="1800" dirty="0"/>
              <a:t>中小规模集成电路</a:t>
            </a:r>
            <a:r>
              <a:rPr lang="en-US" altLang="zh-CN" sz="1800" dirty="0"/>
              <a:t>(IC)</a:t>
            </a:r>
            <a:r>
              <a:rPr lang="zh-CN" altLang="en-US" sz="1800" dirty="0"/>
              <a:t>均采用这种封装形式，其引脚数一般不超过</a:t>
            </a:r>
            <a:r>
              <a:rPr lang="en-US" altLang="zh-CN" sz="1800" dirty="0"/>
              <a:t>100</a:t>
            </a:r>
            <a:r>
              <a:rPr lang="zh-CN" altLang="en-US" sz="1800" dirty="0"/>
              <a:t>个。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537" y="4562475"/>
            <a:ext cx="5419725" cy="179070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57BFA3C-EC42-45D6-95D4-88E6679A4DCB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  <p:pic>
        <p:nvPicPr>
          <p:cNvPr id="509955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"/>
            <a:ext cx="7772400" cy="58293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117" name="AutoShape 5"/>
          <p:cNvSpPr>
            <a:spLocks noChangeArrowheads="1"/>
          </p:cNvSpPr>
          <p:nvPr/>
        </p:nvSpPr>
        <p:spPr bwMode="auto">
          <a:xfrm>
            <a:off x="885825" y="2514600"/>
            <a:ext cx="2743200" cy="609600"/>
          </a:xfrm>
          <a:prstGeom prst="wedgeRectCallout">
            <a:avLst>
              <a:gd name="adj1" fmla="val -52315"/>
              <a:gd name="adj2" fmla="val 115884"/>
            </a:avLst>
          </a:prstGeom>
          <a:solidFill>
            <a:schemeClr val="bg1"/>
          </a:solidFill>
          <a:ln w="9525">
            <a:solidFill>
              <a:srgbClr val="993366"/>
            </a:solidFill>
            <a:miter lim="800000"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双击元件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移动到编辑区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3461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"/>
            <a:ext cx="7772400" cy="58293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119" name="AutoShape 7"/>
          <p:cNvSpPr>
            <a:spLocks noChangeArrowheads="1"/>
          </p:cNvSpPr>
          <p:nvPr/>
        </p:nvSpPr>
        <p:spPr bwMode="auto">
          <a:xfrm>
            <a:off x="3248025" y="2514600"/>
            <a:ext cx="1752600" cy="762000"/>
          </a:xfrm>
          <a:prstGeom prst="wedgeRoundRectCallout">
            <a:avLst>
              <a:gd name="adj1" fmla="val 65398"/>
              <a:gd name="adj2" fmla="val 81250"/>
              <a:gd name="adj3" fmla="val 16667"/>
            </a:avLst>
          </a:prstGeom>
          <a:solidFill>
            <a:schemeClr val="bg1"/>
          </a:solidFill>
          <a:ln w="9525">
            <a:solidFill>
              <a:srgbClr val="3366FF"/>
            </a:solidFill>
            <a:miter lim="800000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双击元件编辑其属性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3461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"/>
            <a:ext cx="7772400" cy="58293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612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"/>
            <a:ext cx="7772400" cy="58293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612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"/>
            <a:ext cx="7772400" cy="58293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4"/>
          <p:cNvGrpSpPr/>
          <p:nvPr/>
        </p:nvGrpSpPr>
        <p:grpSpPr bwMode="auto">
          <a:xfrm>
            <a:off x="733425" y="457200"/>
            <a:ext cx="7772400" cy="5829300"/>
            <a:chOff x="576" y="288"/>
            <a:chExt cx="4896" cy="3672"/>
          </a:xfrm>
        </p:grpSpPr>
        <p:pic>
          <p:nvPicPr>
            <p:cNvPr id="509963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88"/>
              <a:ext cx="4896" cy="3672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9964" name="Oval 12"/>
            <p:cNvSpPr>
              <a:spLocks noChangeArrowheads="1"/>
            </p:cNvSpPr>
            <p:nvPr/>
          </p:nvSpPr>
          <p:spPr bwMode="auto">
            <a:xfrm>
              <a:off x="3312" y="1344"/>
              <a:ext cx="288" cy="144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9965" name="Oval 13"/>
            <p:cNvSpPr>
              <a:spLocks noChangeArrowheads="1"/>
            </p:cNvSpPr>
            <p:nvPr/>
          </p:nvSpPr>
          <p:spPr bwMode="auto">
            <a:xfrm>
              <a:off x="3360" y="2880"/>
              <a:ext cx="288" cy="144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46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4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91831" y="295736"/>
            <a:ext cx="628813" cy="767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F5206CF-F1D2-4132-BF71-98CF16425BA5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  <p:sp>
        <p:nvSpPr>
          <p:cNvPr id="347141" name="Text Box 5"/>
          <p:cNvSpPr txBox="1">
            <a:spLocks noChangeArrowheads="1"/>
          </p:cNvSpPr>
          <p:nvPr/>
        </p:nvSpPr>
        <p:spPr bwMode="auto">
          <a:xfrm>
            <a:off x="177800" y="74613"/>
            <a:ext cx="294163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设定元件的封装格式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2" name="Group 17"/>
          <p:cNvGrpSpPr/>
          <p:nvPr/>
        </p:nvGrpSpPr>
        <p:grpSpPr bwMode="auto">
          <a:xfrm>
            <a:off x="254000" y="152400"/>
            <a:ext cx="7467600" cy="6477000"/>
            <a:chOff x="144" y="96"/>
            <a:chExt cx="4704" cy="4080"/>
          </a:xfrm>
        </p:grpSpPr>
        <p:sp>
          <p:nvSpPr>
            <p:cNvPr id="347143" name="AutoShape 7"/>
            <p:cNvSpPr>
              <a:spLocks noChangeArrowheads="1"/>
            </p:cNvSpPr>
            <p:nvPr/>
          </p:nvSpPr>
          <p:spPr bwMode="auto">
            <a:xfrm>
              <a:off x="1344" y="2976"/>
              <a:ext cx="768" cy="384"/>
            </a:xfrm>
            <a:prstGeom prst="wedgeRoundRectCallout">
              <a:avLst>
                <a:gd name="adj1" fmla="val -20486"/>
                <a:gd name="adj2" fmla="val -235676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MCU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DIP-40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347144" name="AutoShape 8"/>
            <p:cNvSpPr>
              <a:spLocks noChangeArrowheads="1"/>
            </p:cNvSpPr>
            <p:nvPr/>
          </p:nvSpPr>
          <p:spPr bwMode="auto">
            <a:xfrm>
              <a:off x="912" y="3792"/>
              <a:ext cx="816" cy="384"/>
            </a:xfrm>
            <a:prstGeom prst="wedgeRoundRectCallout">
              <a:avLst>
                <a:gd name="adj1" fmla="val -67524"/>
                <a:gd name="adj2" fmla="val -127607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电平转换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DIP-16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347145" name="AutoShape 9"/>
            <p:cNvSpPr>
              <a:spLocks noChangeArrowheads="1"/>
            </p:cNvSpPr>
            <p:nvPr/>
          </p:nvSpPr>
          <p:spPr bwMode="auto">
            <a:xfrm>
              <a:off x="144" y="2208"/>
              <a:ext cx="576" cy="384"/>
            </a:xfrm>
            <a:prstGeom prst="wedgeRoundRectCallout">
              <a:avLst>
                <a:gd name="adj1" fmla="val -33158"/>
                <a:gd name="adj2" fmla="val -132292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DB-9/M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347146" name="AutoShape 10"/>
            <p:cNvSpPr>
              <a:spLocks noChangeArrowheads="1"/>
            </p:cNvSpPr>
            <p:nvPr/>
          </p:nvSpPr>
          <p:spPr bwMode="auto">
            <a:xfrm>
              <a:off x="4272" y="3216"/>
              <a:ext cx="576" cy="384"/>
            </a:xfrm>
            <a:prstGeom prst="wedgeRoundRectCallout">
              <a:avLst>
                <a:gd name="adj1" fmla="val -30032"/>
                <a:gd name="adj2" fmla="val -194532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驱动器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DIP-20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347147" name="AutoShape 11"/>
            <p:cNvSpPr>
              <a:spLocks noChangeArrowheads="1"/>
            </p:cNvSpPr>
            <p:nvPr/>
          </p:nvSpPr>
          <p:spPr bwMode="auto">
            <a:xfrm>
              <a:off x="2045" y="96"/>
              <a:ext cx="787" cy="336"/>
            </a:xfrm>
            <a:prstGeom prst="wedgeRoundRectCallout">
              <a:avLst>
                <a:gd name="adj1" fmla="val -45077"/>
                <a:gd name="adj2" fmla="val 69226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上拉电阻</a:t>
              </a:r>
              <a:r>
                <a:rPr lang="en-US" altLang="zh-CN" b="1" dirty="0">
                  <a:solidFill>
                    <a:schemeClr val="bg1"/>
                  </a:solidFill>
                </a:rPr>
                <a:t>SIP9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18"/>
          <p:cNvGrpSpPr/>
          <p:nvPr/>
        </p:nvGrpSpPr>
        <p:grpSpPr bwMode="auto">
          <a:xfrm>
            <a:off x="939800" y="1371600"/>
            <a:ext cx="3733800" cy="4800600"/>
            <a:chOff x="576" y="864"/>
            <a:chExt cx="2352" cy="3024"/>
          </a:xfrm>
        </p:grpSpPr>
        <p:sp>
          <p:nvSpPr>
            <p:cNvPr id="347148" name="AutoShape 12"/>
            <p:cNvSpPr>
              <a:spLocks noChangeArrowheads="1"/>
            </p:cNvSpPr>
            <p:nvPr/>
          </p:nvSpPr>
          <p:spPr bwMode="auto">
            <a:xfrm>
              <a:off x="624" y="1248"/>
              <a:ext cx="576" cy="336"/>
            </a:xfrm>
            <a:prstGeom prst="wedgeRoundRectCallout">
              <a:avLst>
                <a:gd name="adj1" fmla="val -74481"/>
                <a:gd name="adj2" fmla="val -52500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电阻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AXIAL0.3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47149" name="AutoShape 13"/>
            <p:cNvSpPr>
              <a:spLocks noChangeArrowheads="1"/>
            </p:cNvSpPr>
            <p:nvPr/>
          </p:nvSpPr>
          <p:spPr bwMode="auto">
            <a:xfrm>
              <a:off x="576" y="864"/>
              <a:ext cx="528" cy="336"/>
            </a:xfrm>
            <a:prstGeom prst="wedgeRoundRectCallout">
              <a:avLst>
                <a:gd name="adj1" fmla="val -89773"/>
                <a:gd name="adj2" fmla="val -570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退耦电容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RB.2/.4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47150" name="AutoShape 14"/>
            <p:cNvSpPr>
              <a:spLocks noChangeArrowheads="1"/>
            </p:cNvSpPr>
            <p:nvPr/>
          </p:nvSpPr>
          <p:spPr bwMode="auto">
            <a:xfrm>
              <a:off x="1440" y="3408"/>
              <a:ext cx="605" cy="336"/>
            </a:xfrm>
            <a:prstGeom prst="wedgeRoundRectCallout">
              <a:avLst>
                <a:gd name="adj1" fmla="val -84463"/>
                <a:gd name="adj2" fmla="val -20417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电容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RAD0.1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47151" name="AutoShape 15"/>
            <p:cNvSpPr>
              <a:spLocks noChangeArrowheads="1"/>
            </p:cNvSpPr>
            <p:nvPr/>
          </p:nvSpPr>
          <p:spPr bwMode="auto">
            <a:xfrm>
              <a:off x="2304" y="3504"/>
              <a:ext cx="624" cy="384"/>
            </a:xfrm>
            <a:prstGeom prst="wedgeRoundRectCallout">
              <a:avLst>
                <a:gd name="adj1" fmla="val -2463"/>
                <a:gd name="adj2" fmla="val -202917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发光二极管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hangingPunct="1">
                <a:defRPr/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DIODE0.4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7152" name="AutoShape 16"/>
          <p:cNvSpPr>
            <a:spLocks noChangeArrowheads="1"/>
          </p:cNvSpPr>
          <p:nvPr/>
        </p:nvSpPr>
        <p:spPr bwMode="auto">
          <a:xfrm>
            <a:off x="1320800" y="4038600"/>
            <a:ext cx="838200" cy="531813"/>
          </a:xfrm>
          <a:prstGeom prst="wedgeRoundRectCallout">
            <a:avLst>
              <a:gd name="adj1" fmla="val -2652"/>
              <a:gd name="adj2" fmla="val -16129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" rIns="18000"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</a:rPr>
              <a:t>晶振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en-US" altLang="zh-CN" sz="1600" b="1" dirty="0">
                <a:solidFill>
                  <a:schemeClr val="bg1"/>
                </a:solidFill>
              </a:rPr>
              <a:t>XTAL1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grpSp>
        <p:nvGrpSpPr>
          <p:cNvPr id="4" name="Group 21"/>
          <p:cNvGrpSpPr/>
          <p:nvPr/>
        </p:nvGrpSpPr>
        <p:grpSpPr bwMode="auto">
          <a:xfrm>
            <a:off x="5969000" y="304800"/>
            <a:ext cx="3048000" cy="2819400"/>
            <a:chOff x="3744" y="192"/>
            <a:chExt cx="1920" cy="1776"/>
          </a:xfrm>
        </p:grpSpPr>
        <p:sp>
          <p:nvSpPr>
            <p:cNvPr id="347155" name="AutoShape 19"/>
            <p:cNvSpPr>
              <a:spLocks noChangeArrowheads="1"/>
            </p:cNvSpPr>
            <p:nvPr/>
          </p:nvSpPr>
          <p:spPr bwMode="auto">
            <a:xfrm>
              <a:off x="3744" y="1728"/>
              <a:ext cx="624" cy="240"/>
            </a:xfrm>
            <a:prstGeom prst="wedgeRoundRectCallout">
              <a:avLst>
                <a:gd name="adj1" fmla="val 25801"/>
                <a:gd name="adj2" fmla="val -168333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HDR1X3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47156" name="AutoShape 20"/>
            <p:cNvSpPr>
              <a:spLocks noChangeArrowheads="1"/>
            </p:cNvSpPr>
            <p:nvPr/>
          </p:nvSpPr>
          <p:spPr bwMode="auto">
            <a:xfrm>
              <a:off x="5040" y="192"/>
              <a:ext cx="624" cy="240"/>
            </a:xfrm>
            <a:prstGeom prst="wedgeRoundRectCallout">
              <a:avLst>
                <a:gd name="adj1" fmla="val -33815"/>
                <a:gd name="adj2" fmla="val 122083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" rIns="18000" anchor="ctr"/>
            <a:lstStyle/>
            <a:p>
              <a:pPr algn="ctr" eaLnBrk="1" hangingPunct="1">
                <a:defRPr/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HDR1X12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AutoShape 14"/>
          <p:cNvSpPr>
            <a:spLocks noChangeArrowheads="1"/>
          </p:cNvSpPr>
          <p:nvPr/>
        </p:nvSpPr>
        <p:spPr bwMode="auto">
          <a:xfrm>
            <a:off x="4852988" y="1714500"/>
            <a:ext cx="962025" cy="533400"/>
          </a:xfrm>
          <a:prstGeom prst="wedgeRoundRectCallout">
            <a:avLst>
              <a:gd name="adj1" fmla="val -102975"/>
              <a:gd name="adj2" fmla="val 39107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" rIns="18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1400" b="1" dirty="0">
                <a:solidFill>
                  <a:schemeClr val="bg1"/>
                </a:solidFill>
              </a:rPr>
              <a:t>退耦电容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en-US" altLang="zh-CN" sz="1400" b="1" dirty="0">
                <a:solidFill>
                  <a:schemeClr val="bg1"/>
                </a:solidFill>
              </a:rPr>
              <a:t>RAD0.1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5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516A154-C1AB-49DE-9899-F0B813B0EBA2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9465" y="1092200"/>
            <a:ext cx="8077200" cy="685800"/>
          </a:xfrm>
        </p:spPr>
        <p:txBody>
          <a:bodyPr/>
          <a:lstStyle/>
          <a:p>
            <a:pPr eaLnBrk="1" hangingPunct="1"/>
            <a:r>
              <a:rPr lang="zh-CN" altLang="en-US" dirty="0"/>
              <a:t>生成网络表</a:t>
            </a:r>
            <a:endParaRPr lang="zh-CN" altLang="en-US" dirty="0"/>
          </a:p>
        </p:txBody>
      </p:sp>
      <p:pic>
        <p:nvPicPr>
          <p:cNvPr id="51200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607852"/>
            <a:ext cx="6661531" cy="499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93039E3-E22E-4FA2-8574-2A8ED1E13C08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1405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73163"/>
            <a:ext cx="6934200" cy="4846637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1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38200"/>
            <a:ext cx="6934200" cy="515302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7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74"/>
          <a:stretch>
            <a:fillRect/>
          </a:stretch>
        </p:blipFill>
        <p:spPr bwMode="auto">
          <a:xfrm>
            <a:off x="1143000" y="469900"/>
            <a:ext cx="1828800" cy="60960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469900"/>
            <a:ext cx="1838325" cy="60960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469900"/>
            <a:ext cx="1866900" cy="60960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2263" name="Text Box 7"/>
          <p:cNvSpPr txBox="1">
            <a:spLocks noChangeArrowheads="1"/>
          </p:cNvSpPr>
          <p:nvPr/>
        </p:nvSpPr>
        <p:spPr bwMode="auto">
          <a:xfrm>
            <a:off x="681335" y="1536700"/>
            <a:ext cx="461665" cy="470898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元件属性描述，包括标识、封装及数值等特性</a:t>
            </a:r>
            <a:endParaRPr lang="zh-CN" altLang="en-US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52264" name="Text Box 8"/>
          <p:cNvSpPr txBox="1">
            <a:spLocks noChangeArrowheads="1"/>
          </p:cNvSpPr>
          <p:nvPr/>
        </p:nvSpPr>
        <p:spPr bwMode="auto">
          <a:xfrm>
            <a:off x="3424535" y="1584325"/>
            <a:ext cx="461665" cy="12464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连通的引脚</a:t>
            </a:r>
            <a:endParaRPr lang="zh-CN" altLang="en-US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52265" name="Text Box 9"/>
          <p:cNvSpPr txBox="1">
            <a:spLocks noChangeArrowheads="1"/>
          </p:cNvSpPr>
          <p:nvPr/>
        </p:nvSpPr>
        <p:spPr bwMode="auto">
          <a:xfrm>
            <a:off x="6167735" y="1612900"/>
            <a:ext cx="461665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CN" altLang="en-US">
                <a:solidFill>
                  <a:srgbClr val="FFFF00"/>
                </a:solidFill>
                <a:latin typeface="Arial" panose="020B0604020202020204" pitchFamily="34" charset="0"/>
              </a:rPr>
              <a:t>供电引脚</a:t>
            </a:r>
            <a:endParaRPr lang="zh-CN" altLang="en-US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8260E8E-3FFE-4566-9B15-37FB13D89C89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03238"/>
            <a:ext cx="8077200" cy="1325562"/>
          </a:xfrm>
        </p:spPr>
        <p:txBody>
          <a:bodyPr/>
          <a:lstStyle/>
          <a:p>
            <a:pPr eaLnBrk="1" hangingPunct="1"/>
            <a:r>
              <a:rPr lang="en-US" altLang="zh-CN"/>
              <a:t>PCB</a:t>
            </a:r>
            <a:r>
              <a:rPr lang="zh-CN" altLang="en-US"/>
              <a:t>设计</a:t>
            </a:r>
            <a:endParaRPr lang="zh-CN" altLang="en-US"/>
          </a:p>
          <a:p>
            <a:pPr lvl="1" eaLnBrk="1" hangingPunct="1"/>
            <a:r>
              <a:rPr lang="en-US" altLang="zh-CN"/>
              <a:t>Printed Circuit Board</a:t>
            </a:r>
            <a:endParaRPr lang="en-US" altLang="zh-CN"/>
          </a:p>
        </p:txBody>
      </p:sp>
      <p:pic>
        <p:nvPicPr>
          <p:cNvPr id="51610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09850"/>
            <a:ext cx="5943600" cy="37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39875"/>
            <a:ext cx="69342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543050"/>
            <a:ext cx="68580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664" name="AutoShape 8"/>
          <p:cNvSpPr>
            <a:spLocks noChangeArrowheads="1"/>
          </p:cNvSpPr>
          <p:nvPr/>
        </p:nvSpPr>
        <p:spPr bwMode="auto">
          <a:xfrm>
            <a:off x="1219200" y="1695450"/>
            <a:ext cx="2514600" cy="990600"/>
          </a:xfrm>
          <a:prstGeom prst="wedgeRoundRectCallout">
            <a:avLst>
              <a:gd name="adj1" fmla="val 60417"/>
              <a:gd name="adj2" fmla="val 6522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 mil </a:t>
            </a: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＝千分之一英吋 </a:t>
            </a:r>
            <a:endParaRPr lang="zh-CN" altLang="en-US" sz="1600" b="1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100 mil</a:t>
            </a: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＝</a:t>
            </a: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2.54mm 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1mm</a:t>
            </a: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＝</a:t>
            </a: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39.37 mil </a:t>
            </a:r>
            <a:endParaRPr lang="en-US" altLang="zh-CN" sz="1600" b="1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32666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524000"/>
            <a:ext cx="6872288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52575"/>
            <a:ext cx="68961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538288"/>
            <a:ext cx="6896100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552575"/>
            <a:ext cx="6891337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0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562100"/>
            <a:ext cx="6872287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1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71625"/>
            <a:ext cx="6858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2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71625"/>
            <a:ext cx="6858000" cy="491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191" y="1026651"/>
            <a:ext cx="7451894" cy="559322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26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32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6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326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326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326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326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326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6" dur="500"/>
                                        <p:tgtEl>
                                          <p:spTgt spid="32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326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6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0629335-7297-43FD-B2E1-05C837BB8199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  <p:sp>
        <p:nvSpPr>
          <p:cNvPr id="353285" name="Rectangle 5"/>
          <p:cNvSpPr>
            <a:spLocks noChangeArrowheads="1"/>
          </p:cNvSpPr>
          <p:nvPr/>
        </p:nvSpPr>
        <p:spPr bwMode="auto">
          <a:xfrm>
            <a:off x="685800" y="503238"/>
            <a:ext cx="8077200" cy="1325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algn="just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en-US" altLang="zh-CN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PCB</a:t>
            </a:r>
            <a:r>
              <a:rPr kumimoji="1" lang="zh-CN" altLang="en-US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设计</a:t>
            </a:r>
            <a:endParaRPr kumimoji="1" lang="zh-CN" altLang="en-US" sz="2800" b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742950" lvl="1" indent="-285750" algn="just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400" b="1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导入</a:t>
            </a: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网络表</a:t>
            </a:r>
            <a:endParaRPr kumimoji="1" lang="zh-CN" altLang="en-US" sz="2400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518148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66294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28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67056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29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39624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4"/>
          <p:cNvGrpSpPr/>
          <p:nvPr/>
        </p:nvGrpSpPr>
        <p:grpSpPr bwMode="auto">
          <a:xfrm>
            <a:off x="6324600" y="1143000"/>
            <a:ext cx="1211263" cy="4724400"/>
            <a:chOff x="3984" y="768"/>
            <a:chExt cx="763" cy="2976"/>
          </a:xfrm>
        </p:grpSpPr>
        <p:sp>
          <p:nvSpPr>
            <p:cNvPr id="518155" name="Line 11"/>
            <p:cNvSpPr>
              <a:spLocks noChangeShapeType="1"/>
            </p:cNvSpPr>
            <p:nvPr/>
          </p:nvSpPr>
          <p:spPr bwMode="auto">
            <a:xfrm>
              <a:off x="3984" y="768"/>
              <a:ext cx="192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156" name="Line 12"/>
            <p:cNvSpPr>
              <a:spLocks noChangeShapeType="1"/>
            </p:cNvSpPr>
            <p:nvPr/>
          </p:nvSpPr>
          <p:spPr bwMode="auto">
            <a:xfrm flipH="1">
              <a:off x="3984" y="1776"/>
              <a:ext cx="192" cy="196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157" name="Rectangle 13"/>
            <p:cNvSpPr>
              <a:spLocks noChangeArrowheads="1"/>
            </p:cNvSpPr>
            <p:nvPr/>
          </p:nvSpPr>
          <p:spPr bwMode="auto">
            <a:xfrm>
              <a:off x="4158" y="1632"/>
              <a:ext cx="589" cy="15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532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6705600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3295" name="AutoShape 15"/>
          <p:cNvSpPr>
            <a:spLocks noChangeArrowheads="1"/>
          </p:cNvSpPr>
          <p:nvPr/>
        </p:nvSpPr>
        <p:spPr bwMode="auto">
          <a:xfrm>
            <a:off x="4648200" y="914400"/>
            <a:ext cx="2514600" cy="1295400"/>
          </a:xfrm>
          <a:prstGeom prst="wedgeRoundRectCallout">
            <a:avLst>
              <a:gd name="adj1" fmla="val 37435"/>
              <a:gd name="adj2" fmla="val 147551"/>
              <a:gd name="adj3" fmla="val 16667"/>
            </a:avLst>
          </a:prstGeom>
          <a:solidFill>
            <a:srgbClr val="003300"/>
          </a:solidFill>
          <a:ln w="9525">
            <a:solidFill>
              <a:srgbClr val="808080"/>
            </a:solidFill>
            <a:miter lim="800000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装载网络表时会对其中元件、连线等进行校验，无误时才可进一步操作。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353297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14313"/>
            <a:ext cx="8153400" cy="611505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5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35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35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53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9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6E44EA1-3EB7-4F85-A50C-E1579D98697D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685800" y="609600"/>
            <a:ext cx="8077200" cy="13255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algn="just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en-US" altLang="zh-CN" sz="2800" dirty="0">
                <a:solidFill>
                  <a:srgbClr val="FFFF00"/>
                </a:solidFill>
                <a:latin typeface="Arial" panose="020B0604020202020204" pitchFamily="34" charset="0"/>
              </a:rPr>
              <a:t>PCB</a:t>
            </a:r>
            <a:r>
              <a:rPr kumimoji="1" lang="zh-CN" alt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设计</a:t>
            </a:r>
            <a:endParaRPr kumimoji="1" lang="zh-CN" altLang="en-US" sz="2800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marL="742950" lvl="1" indent="-285750" algn="just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400" b="1" dirty="0">
                <a:latin typeface="Arial" panose="020B0604020202020204" pitchFamily="34" charset="0"/>
              </a:rPr>
              <a:t>放置元件、布线</a:t>
            </a:r>
            <a:endParaRPr kumimoji="1" lang="zh-CN" altLang="en-US" sz="2400" b="1" dirty="0">
              <a:latin typeface="Arial" panose="020B0604020202020204" pitchFamily="34" charset="0"/>
            </a:endParaRPr>
          </a:p>
        </p:txBody>
      </p:sp>
      <p:pic>
        <p:nvPicPr>
          <p:cNvPr id="519172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51530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53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52625"/>
            <a:ext cx="51720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5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33575"/>
            <a:ext cx="515302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53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19288"/>
            <a:ext cx="51530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533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33575"/>
            <a:ext cx="5162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/>
          <p:nvPr/>
        </p:nvGrpSpPr>
        <p:grpSpPr bwMode="auto">
          <a:xfrm>
            <a:off x="1447800" y="1828800"/>
            <a:ext cx="6019800" cy="4343400"/>
            <a:chOff x="912" y="1152"/>
            <a:chExt cx="3792" cy="2736"/>
          </a:xfrm>
        </p:grpSpPr>
        <p:grpSp>
          <p:nvGrpSpPr>
            <p:cNvPr id="519179" name="Group 13"/>
            <p:cNvGrpSpPr/>
            <p:nvPr/>
          </p:nvGrpSpPr>
          <p:grpSpPr bwMode="auto">
            <a:xfrm>
              <a:off x="912" y="1152"/>
              <a:ext cx="3792" cy="2736"/>
              <a:chOff x="912" y="1152"/>
              <a:chExt cx="3792" cy="2736"/>
            </a:xfrm>
          </p:grpSpPr>
          <p:sp>
            <p:nvSpPr>
              <p:cNvPr id="519181" name="Rectangle 12"/>
              <p:cNvSpPr>
                <a:spLocks noChangeArrowheads="1"/>
              </p:cNvSpPr>
              <p:nvPr/>
            </p:nvSpPr>
            <p:spPr bwMode="auto">
              <a:xfrm>
                <a:off x="912" y="1152"/>
                <a:ext cx="3792" cy="2736"/>
              </a:xfrm>
              <a:prstGeom prst="rect">
                <a:avLst/>
              </a:prstGeom>
              <a:solidFill>
                <a:schemeClr val="bg1">
                  <a:alpha val="4901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519182" name="Picture 1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680"/>
                <a:ext cx="3637" cy="1632"/>
              </a:xfrm>
              <a:prstGeom prst="rect">
                <a:avLst/>
              </a:prstGeom>
              <a:noFill/>
              <a:ln w="9525">
                <a:solidFill>
                  <a:srgbClr val="96969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5342" name="Text Box 14"/>
            <p:cNvSpPr txBox="1">
              <a:spLocks noChangeArrowheads="1"/>
            </p:cNvSpPr>
            <p:nvPr/>
          </p:nvSpPr>
          <p:spPr bwMode="auto">
            <a:xfrm>
              <a:off x="960" y="1344"/>
              <a:ext cx="986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solidFill>
                    <a:srgbClr val="FFFF00"/>
                  </a:solidFill>
                  <a:latin typeface="Arial" panose="020B0604020202020204" pitchFamily="34" charset="0"/>
                  <a:ea typeface="SimHei" panose="02010609060101010101" pitchFamily="49" charset="-122"/>
                </a:rPr>
                <a:t>进行自动布线</a:t>
              </a:r>
              <a:endParaRPr lang="zh-CN" altLang="en-US" dirty="0">
                <a:solidFill>
                  <a:srgbClr val="FFFF00"/>
                </a:solidFill>
                <a:latin typeface="Arial" panose="020B0604020202020204" pitchFamily="34" charset="0"/>
                <a:ea typeface="SimHei" panose="02010609060101010101" pitchFamily="49" charset="-122"/>
              </a:endParaRPr>
            </a:p>
          </p:txBody>
        </p:sp>
      </p:grpSp>
      <p:pic>
        <p:nvPicPr>
          <p:cNvPr id="35533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5181600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5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5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55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ADF51BE-FF28-432E-A400-A50223C38E79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制板</a:t>
            </a: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>
                <a:latin typeface="+mn-ea"/>
              </a:rPr>
              <a:t>制作底片</a:t>
            </a:r>
            <a:r>
              <a:rPr lang="en-US" altLang="zh-TW" dirty="0">
                <a:latin typeface="+mn-ea"/>
              </a:rPr>
              <a:t>(</a:t>
            </a:r>
            <a:r>
              <a:rPr lang="en-US" altLang="zh-TW" dirty="0" err="1">
                <a:latin typeface="+mn-ea"/>
              </a:rPr>
              <a:t>Protel</a:t>
            </a:r>
            <a:r>
              <a:rPr lang="zh-CN" altLang="en-US" dirty="0">
                <a:latin typeface="+mn-ea"/>
              </a:rPr>
              <a:t>绘制</a:t>
            </a:r>
            <a:r>
              <a:rPr lang="en-US" altLang="zh-TW" dirty="0">
                <a:latin typeface="+mn-ea"/>
              </a:rPr>
              <a:t>)</a:t>
            </a:r>
            <a:endParaRPr lang="en-US" altLang="zh-TW" dirty="0">
              <a:latin typeface="+mn-ea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+mn-ea"/>
              </a:rPr>
              <a:t>电路板曝光</a:t>
            </a:r>
            <a:endParaRPr lang="zh-CN" altLang="en-US" dirty="0">
              <a:latin typeface="+mn-ea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+mn-ea"/>
              </a:rPr>
              <a:t>电路板显影</a:t>
            </a:r>
            <a:endParaRPr lang="zh-CN" altLang="en-US" dirty="0">
              <a:latin typeface="+mn-ea"/>
            </a:endParaRPr>
          </a:p>
          <a:p>
            <a:pPr lvl="1" eaLnBrk="1" hangingPunct="1">
              <a:defRPr/>
            </a:pPr>
            <a:r>
              <a:rPr lang="zh-TW" altLang="en-US" dirty="0">
                <a:latin typeface="+mn-ea"/>
              </a:rPr>
              <a:t>电路板</a:t>
            </a:r>
            <a:r>
              <a:rPr lang="zh-CN" altLang="en-US" dirty="0">
                <a:latin typeface="+mn-ea"/>
              </a:rPr>
              <a:t>蚀刻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 spd="med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03661D0-66DC-43B1-A926-1F9FB91CFCB2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3044" name="Rectangle 4"/>
          <p:cNvSpPr>
            <a:spLocks noChangeArrowheads="1"/>
          </p:cNvSpPr>
          <p:nvPr/>
        </p:nvSpPr>
        <p:spPr bwMode="auto">
          <a:xfrm>
            <a:off x="457200" y="582613"/>
            <a:ext cx="8229600" cy="5603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solidFill>
                  <a:srgbClr val="FFFF00"/>
                </a:solidFill>
                <a:latin typeface="+mj-lt"/>
                <a:ea typeface="+mj-ea"/>
              </a:rPr>
              <a:t>制作</a:t>
            </a:r>
            <a:r>
              <a:rPr lang="en-US" altLang="zh-TW" sz="2800" dirty="0">
                <a:solidFill>
                  <a:srgbClr val="FFFF00"/>
                </a:solidFill>
                <a:latin typeface="+mj-lt"/>
                <a:ea typeface="+mj-ea"/>
              </a:rPr>
              <a:t>PCB</a:t>
            </a:r>
            <a:r>
              <a:rPr lang="zh-CN" altLang="en-US" sz="2800" dirty="0">
                <a:solidFill>
                  <a:srgbClr val="FFFF00"/>
                </a:solidFill>
                <a:latin typeface="+mj-lt"/>
                <a:ea typeface="+mj-ea"/>
              </a:rPr>
              <a:t>电路板</a:t>
            </a:r>
            <a:r>
              <a:rPr lang="en-US" altLang="zh-CN" sz="2800" dirty="0">
                <a:solidFill>
                  <a:srgbClr val="FFFF00"/>
                </a:solidFill>
                <a:latin typeface="+mj-lt"/>
                <a:ea typeface="+mj-ea"/>
              </a:rPr>
              <a:t>—</a:t>
            </a:r>
            <a:r>
              <a:rPr lang="zh-TW" altLang="en-US" sz="2800" dirty="0">
                <a:solidFill>
                  <a:srgbClr val="FFFF00"/>
                </a:solidFill>
                <a:latin typeface="+mj-lt"/>
                <a:ea typeface="+mj-ea"/>
              </a:rPr>
              <a:t>五大工具</a:t>
            </a:r>
            <a:endParaRPr lang="zh-TW" altLang="en-US" sz="2800" dirty="0">
              <a:solidFill>
                <a:srgbClr val="FFFF00"/>
              </a:solidFill>
              <a:latin typeface="+mj-lt"/>
              <a:ea typeface="+mj-ea"/>
            </a:endParaRPr>
          </a:p>
        </p:txBody>
      </p:sp>
      <p:grpSp>
        <p:nvGrpSpPr>
          <p:cNvPr id="521220" name="Group 5"/>
          <p:cNvGrpSpPr/>
          <p:nvPr/>
        </p:nvGrpSpPr>
        <p:grpSpPr bwMode="auto">
          <a:xfrm>
            <a:off x="319088" y="1143000"/>
            <a:ext cx="8609012" cy="4992688"/>
            <a:chOff x="113" y="709"/>
            <a:chExt cx="5423" cy="3145"/>
          </a:xfrm>
        </p:grpSpPr>
        <p:sp>
          <p:nvSpPr>
            <p:cNvPr id="521221" name="Text Box 6"/>
            <p:cNvSpPr txBox="1">
              <a:spLocks noChangeArrowheads="1"/>
            </p:cNvSpPr>
            <p:nvPr/>
          </p:nvSpPr>
          <p:spPr bwMode="auto">
            <a:xfrm>
              <a:off x="113" y="2568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曝光机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21222" name="Text Box 7"/>
            <p:cNvSpPr txBox="1">
              <a:spLocks noChangeArrowheads="1"/>
            </p:cNvSpPr>
            <p:nvPr/>
          </p:nvSpPr>
          <p:spPr bwMode="auto">
            <a:xfrm>
              <a:off x="657" y="1117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底片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21223" name="Text Box 8"/>
            <p:cNvSpPr txBox="1">
              <a:spLocks noChangeArrowheads="1"/>
            </p:cNvSpPr>
            <p:nvPr/>
          </p:nvSpPr>
          <p:spPr bwMode="auto">
            <a:xfrm>
              <a:off x="2744" y="3566"/>
              <a:ext cx="7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显影剂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21224" name="Text Box 9"/>
            <p:cNvSpPr txBox="1">
              <a:spLocks noChangeArrowheads="1"/>
            </p:cNvSpPr>
            <p:nvPr/>
          </p:nvSpPr>
          <p:spPr bwMode="auto">
            <a:xfrm>
              <a:off x="3833" y="709"/>
              <a:ext cx="6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PCB</a:t>
              </a: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板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21225" name="Text Box 10"/>
            <p:cNvSpPr txBox="1">
              <a:spLocks noChangeArrowheads="1"/>
            </p:cNvSpPr>
            <p:nvPr/>
          </p:nvSpPr>
          <p:spPr bwMode="auto">
            <a:xfrm>
              <a:off x="4354" y="2341"/>
              <a:ext cx="118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 dirty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蚀刻液（氯化铁）</a:t>
              </a:r>
              <a:endPara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pic>
          <p:nvPicPr>
            <p:cNvPr id="521226" name="Picture 11" descr="曝光機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2205"/>
              <a:ext cx="1588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1227" name="Picture 12" descr="PC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975"/>
              <a:ext cx="1678" cy="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1228" name="Picture 13" descr="蝕刻液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2614"/>
              <a:ext cx="1452" cy="1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1229" name="Picture 14" descr="顯影劑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2296"/>
              <a:ext cx="1453" cy="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1230" name="Picture 15" descr="IMG_0559"/>
            <p:cNvPicPr>
              <a:picLocks noChangeAspect="1" noChangeArrowheads="1"/>
            </p:cNvPicPr>
            <p:nvPr/>
          </p:nvPicPr>
          <p:blipFill>
            <a:blip r:embed="rId5">
              <a:lum bright="20000" contras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" y="799"/>
              <a:ext cx="1767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295400"/>
            <a:ext cx="8077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PQFP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塑料方型扁平式封装</a:t>
            </a:r>
            <a:endParaRPr lang="zh-CN" altLang="en-US" sz="24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sz="2000" dirty="0"/>
              <a:t>PQFP</a:t>
            </a:r>
            <a:r>
              <a:rPr lang="zh-CN" altLang="en-US" sz="2000" dirty="0"/>
              <a:t>（</a:t>
            </a:r>
            <a:r>
              <a:rPr lang="en-US" altLang="zh-CN" sz="2000" dirty="0"/>
              <a:t>Plastic Quad Flat Package</a:t>
            </a:r>
            <a:r>
              <a:rPr lang="zh-CN" altLang="en-US" sz="2000" dirty="0"/>
              <a:t>）；</a:t>
            </a:r>
            <a:endParaRPr lang="zh-CN" altLang="en-US" sz="2000" dirty="0"/>
          </a:p>
          <a:p>
            <a:pPr lvl="1"/>
            <a:r>
              <a:rPr lang="zh-CN" altLang="en-US" sz="2000" dirty="0"/>
              <a:t>芯片引脚间距离很小，管脚很细，一般在</a:t>
            </a:r>
            <a:r>
              <a:rPr lang="en-US" altLang="zh-CN" sz="2000" dirty="0"/>
              <a:t>100</a:t>
            </a:r>
            <a:r>
              <a:rPr lang="zh-CN" altLang="en-US" sz="2000" dirty="0"/>
              <a:t>以上 ；</a:t>
            </a:r>
            <a:endParaRPr lang="zh-CN" altLang="en-US" sz="2000" dirty="0"/>
          </a:p>
          <a:p>
            <a:pPr lvl="1"/>
            <a:r>
              <a:rPr lang="zh-CN" altLang="en-US" sz="2000" dirty="0"/>
              <a:t>大规模或超大型集成电路采用这种封装形式；</a:t>
            </a:r>
            <a:endParaRPr lang="zh-CN" altLang="en-US" sz="2000" dirty="0"/>
          </a:p>
          <a:p>
            <a:pPr lvl="1"/>
            <a:r>
              <a:rPr lang="zh-CN" altLang="en-US" sz="2000" dirty="0"/>
              <a:t>必须采用</a:t>
            </a:r>
            <a:r>
              <a:rPr lang="en-US" altLang="zh-CN" sz="2000" dirty="0"/>
              <a:t>SMD</a:t>
            </a:r>
            <a:r>
              <a:rPr lang="zh-CN" altLang="en-US" sz="2000" dirty="0"/>
              <a:t>（表面安装设备技术） 表贴到</a:t>
            </a:r>
            <a:r>
              <a:rPr lang="en-US" altLang="zh-CN" sz="2000" dirty="0"/>
              <a:t>PCB</a:t>
            </a:r>
            <a:r>
              <a:rPr lang="zh-CN" altLang="en-US" sz="2000" dirty="0"/>
              <a:t>；</a:t>
            </a:r>
            <a:endParaRPr lang="zh-CN" altLang="en-US" sz="2000" dirty="0"/>
          </a:p>
          <a:p>
            <a:r>
              <a:rPr lang="en-US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PFP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塑料扁平组件式封装</a:t>
            </a:r>
            <a:endParaRPr lang="zh-CN" altLang="en-US" sz="24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sz="2000" dirty="0"/>
              <a:t>PFP</a:t>
            </a:r>
            <a:r>
              <a:rPr lang="zh-CN" altLang="en-US" sz="2000" dirty="0"/>
              <a:t>（</a:t>
            </a:r>
            <a:r>
              <a:rPr lang="en-US" altLang="zh-CN" sz="2000" dirty="0"/>
              <a:t>Plastic Flat Package</a:t>
            </a:r>
            <a:r>
              <a:rPr lang="zh-CN" altLang="en-US" sz="2000" dirty="0"/>
              <a:t>）；</a:t>
            </a:r>
            <a:endParaRPr lang="zh-CN" altLang="en-US" sz="2000" dirty="0"/>
          </a:p>
          <a:p>
            <a:pPr lvl="1"/>
            <a:r>
              <a:rPr lang="zh-CN" altLang="en-US" sz="2000" dirty="0"/>
              <a:t>芯片与</a:t>
            </a:r>
            <a:r>
              <a:rPr lang="en-US" altLang="zh-CN" sz="2000" dirty="0"/>
              <a:t>QFP</a:t>
            </a:r>
            <a:r>
              <a:rPr lang="zh-CN" altLang="en-US" sz="2000" dirty="0"/>
              <a:t>方式基本相同，唯一区别是</a:t>
            </a:r>
            <a:r>
              <a:rPr lang="en-US" altLang="zh-CN" sz="2000" dirty="0"/>
              <a:t>QFP</a:t>
            </a:r>
            <a:r>
              <a:rPr lang="zh-CN" altLang="en-US" sz="2000" dirty="0"/>
              <a:t>一般为正方形，而</a:t>
            </a:r>
            <a:r>
              <a:rPr lang="en-US" altLang="zh-CN" sz="2000" dirty="0"/>
              <a:t>PFP</a:t>
            </a:r>
            <a:r>
              <a:rPr lang="zh-CN" altLang="en-US" sz="2000" dirty="0"/>
              <a:t>既可以是正方形，也可以是长方形；</a:t>
            </a:r>
            <a:endParaRPr lang="zh-CN" altLang="en-US" sz="2000" dirty="0"/>
          </a:p>
          <a:p>
            <a:pPr lvl="1"/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8502" y="438151"/>
            <a:ext cx="2638425" cy="150495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FD2617F-0D9B-4922-AB5A-984E4341D602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  <p:grpSp>
        <p:nvGrpSpPr>
          <p:cNvPr id="522243" name="Group 5"/>
          <p:cNvGrpSpPr/>
          <p:nvPr/>
        </p:nvGrpSpPr>
        <p:grpSpPr bwMode="auto">
          <a:xfrm>
            <a:off x="1143000" y="1781175"/>
            <a:ext cx="7162800" cy="4064000"/>
            <a:chOff x="113" y="845"/>
            <a:chExt cx="5443" cy="2959"/>
          </a:xfrm>
        </p:grpSpPr>
        <p:pic>
          <p:nvPicPr>
            <p:cNvPr id="522245" name="Picture 6" descr="雙層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845"/>
              <a:ext cx="3357" cy="1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246" name="Picture 7" descr="six lay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1979"/>
              <a:ext cx="2994" cy="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4332" y="1207"/>
              <a:ext cx="725" cy="26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b="1" dirty="0">
                  <a:latin typeface="Arial" panose="020B0604020202020204" pitchFamily="34" charset="0"/>
                  <a:ea typeface="標楷體" pitchFamily="65" charset="-120"/>
                </a:rPr>
                <a:t>双层</a:t>
              </a:r>
              <a:r>
                <a:rPr kumimoji="1" lang="zh-TW" altLang="en-US" b="1" dirty="0">
                  <a:latin typeface="Arial" panose="020B0604020202020204" pitchFamily="34" charset="0"/>
                  <a:ea typeface="標楷體" pitchFamily="65" charset="-120"/>
                </a:rPr>
                <a:t>板</a:t>
              </a:r>
              <a:endParaRPr kumimoji="1" lang="zh-TW" altLang="en-US" b="1" dirty="0"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1020" y="2931"/>
              <a:ext cx="726" cy="26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TW" altLang="en-US" b="1" dirty="0">
                  <a:latin typeface="Arial" panose="020B0604020202020204" pitchFamily="34" charset="0"/>
                  <a:ea typeface="標楷體" pitchFamily="65" charset="-120"/>
                </a:rPr>
                <a:t>六</a:t>
              </a:r>
              <a:r>
                <a:rPr kumimoji="1" lang="zh-CN" altLang="en-US" b="1" dirty="0">
                  <a:latin typeface="Arial" panose="020B0604020202020204" pitchFamily="34" charset="0"/>
                  <a:ea typeface="標楷體" pitchFamily="65" charset="-120"/>
                </a:rPr>
                <a:t>层</a:t>
              </a:r>
              <a:r>
                <a:rPr kumimoji="1" lang="zh-TW" altLang="en-US" b="1" dirty="0">
                  <a:latin typeface="Arial" panose="020B0604020202020204" pitchFamily="34" charset="0"/>
                  <a:ea typeface="標楷體" pitchFamily="65" charset="-120"/>
                </a:rPr>
                <a:t>板</a:t>
              </a:r>
              <a:endParaRPr kumimoji="1" lang="zh-TW" altLang="en-US" b="1" dirty="0"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22249" name="AutoShape 10"/>
            <p:cNvSpPr>
              <a:spLocks noChangeArrowheads="1"/>
            </p:cNvSpPr>
            <p:nvPr/>
          </p:nvSpPr>
          <p:spPr bwMode="auto">
            <a:xfrm>
              <a:off x="1837" y="2976"/>
              <a:ext cx="589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4 w 21600"/>
                <a:gd name="T13" fmla="*/ 5424 h 21600"/>
                <a:gd name="T14" fmla="*/ 18886 w 21600"/>
                <a:gd name="T15" fmla="*/ 1617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99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250" name="AutoShape 11"/>
            <p:cNvSpPr>
              <a:spLocks noChangeArrowheads="1"/>
            </p:cNvSpPr>
            <p:nvPr/>
          </p:nvSpPr>
          <p:spPr bwMode="auto">
            <a:xfrm rot="10800000">
              <a:off x="3696" y="1253"/>
              <a:ext cx="589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4 w 21600"/>
                <a:gd name="T13" fmla="*/ 5424 h 21600"/>
                <a:gd name="T14" fmla="*/ 18886 w 21600"/>
                <a:gd name="T15" fmla="*/ 1617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99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rot="10800000" wrap="none" anchor="ctr"/>
            <a:lstStyle/>
            <a:p>
              <a:endParaRPr lang="zh-CN" altLang="en-US"/>
            </a:p>
          </p:txBody>
        </p:sp>
      </p:grpSp>
      <p:sp>
        <p:nvSpPr>
          <p:cNvPr id="344076" name="Rectangle 12"/>
          <p:cNvSpPr>
            <a:spLocks noChangeArrowheads="1"/>
          </p:cNvSpPr>
          <p:nvPr/>
        </p:nvSpPr>
        <p:spPr bwMode="auto">
          <a:xfrm>
            <a:off x="1524000" y="1219200"/>
            <a:ext cx="4041775" cy="4429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altLang="zh-TW" sz="24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PCB</a:t>
            </a:r>
            <a:r>
              <a:rPr lang="zh-CN" altLang="en-US" sz="24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电路板结构图</a:t>
            </a:r>
            <a:endParaRPr lang="zh-CN" altLang="en-US" sz="24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ransition spd="med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38AA761-29EA-40FD-BD78-5B20C0346F34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11"/>
          <p:cNvGrpSpPr/>
          <p:nvPr/>
        </p:nvGrpSpPr>
        <p:grpSpPr bwMode="auto">
          <a:xfrm>
            <a:off x="754063" y="2763840"/>
            <a:ext cx="3455987" cy="2097088"/>
            <a:chOff x="475" y="1741"/>
            <a:chExt cx="2177" cy="1321"/>
          </a:xfrm>
        </p:grpSpPr>
        <p:grpSp>
          <p:nvGrpSpPr>
            <p:cNvPr id="523344" name="Group 110"/>
            <p:cNvGrpSpPr/>
            <p:nvPr/>
          </p:nvGrpSpPr>
          <p:grpSpPr bwMode="auto">
            <a:xfrm>
              <a:off x="475" y="1741"/>
              <a:ext cx="1724" cy="1321"/>
              <a:chOff x="475" y="1741"/>
              <a:chExt cx="1724" cy="1321"/>
            </a:xfrm>
          </p:grpSpPr>
          <p:sp>
            <p:nvSpPr>
              <p:cNvPr id="523346" name="AutoShape 68"/>
              <p:cNvSpPr>
                <a:spLocks noChangeArrowheads="1"/>
              </p:cNvSpPr>
              <p:nvPr/>
            </p:nvSpPr>
            <p:spPr bwMode="auto">
              <a:xfrm>
                <a:off x="702" y="1741"/>
                <a:ext cx="181" cy="590"/>
              </a:xfrm>
              <a:prstGeom prst="curvedRightArrow">
                <a:avLst>
                  <a:gd name="adj1" fmla="val 65193"/>
                  <a:gd name="adj2" fmla="val 130387"/>
                  <a:gd name="adj3" fmla="val 33333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523347" name="Group 109"/>
              <p:cNvGrpSpPr/>
              <p:nvPr/>
            </p:nvGrpSpPr>
            <p:grpSpPr bwMode="auto">
              <a:xfrm>
                <a:off x="475" y="2352"/>
                <a:ext cx="1724" cy="710"/>
                <a:chOff x="475" y="2352"/>
                <a:chExt cx="1724" cy="710"/>
              </a:xfrm>
            </p:grpSpPr>
            <p:sp>
              <p:nvSpPr>
                <p:cNvPr id="523348" name="Rectangle 93"/>
                <p:cNvSpPr>
                  <a:spLocks noChangeArrowheads="1"/>
                </p:cNvSpPr>
                <p:nvPr/>
              </p:nvSpPr>
              <p:spPr bwMode="auto">
                <a:xfrm>
                  <a:off x="974" y="2649"/>
                  <a:ext cx="1225" cy="69"/>
                </a:xfrm>
                <a:prstGeom prst="rect">
                  <a:avLst/>
                </a:prstGeom>
                <a:solidFill>
                  <a:srgbClr val="339966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FF00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8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1pPr>
                  <a:lvl2pPr marL="742950" indent="-28575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FF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2pPr>
                  <a:lvl3pPr marL="1143000" indent="-22860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00FF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Hei" panose="02010609060101010101" pitchFamily="49" charset="-122"/>
                      <a:cs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9pPr>
                </a:lstStyle>
                <a:p>
                  <a:pPr algn="l"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523349" name="Group 33"/>
                <p:cNvGrpSpPr/>
                <p:nvPr/>
              </p:nvGrpSpPr>
              <p:grpSpPr bwMode="auto">
                <a:xfrm>
                  <a:off x="974" y="2829"/>
                  <a:ext cx="1225" cy="233"/>
                  <a:chOff x="249" y="1117"/>
                  <a:chExt cx="1225" cy="367"/>
                </a:xfrm>
              </p:grpSpPr>
              <p:sp>
                <p:nvSpPr>
                  <p:cNvPr id="52336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49" y="1117"/>
                    <a:ext cx="1225" cy="272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FF00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800" b="1">
                        <a:solidFill>
                          <a:srgbClr val="000099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1pPr>
                    <a:lvl2pPr marL="742950" indent="-28575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FF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2pPr>
                    <a:lvl3pPr marL="1143000" indent="-22860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00FF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1400" b="0">
                      <a:solidFill>
                        <a:srgbClr val="CF3E00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3361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" y="1117"/>
                    <a:ext cx="998" cy="36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FF00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800" b="1">
                        <a:solidFill>
                          <a:srgbClr val="000099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1pPr>
                    <a:lvl2pPr marL="742950" indent="-28575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FF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2pPr>
                    <a:lvl3pPr marL="1143000" indent="-22860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00FF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9pPr>
                  </a:lstStyle>
                  <a:p>
                    <a:pPr algn="l" eaLnBrk="1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lang="zh-CN" altLang="zh-CN" sz="1800" b="0">
                      <a:solidFill>
                        <a:schemeClr val="accent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523350" name="Rectangle 36"/>
                <p:cNvSpPr>
                  <a:spLocks noChangeArrowheads="1"/>
                </p:cNvSpPr>
                <p:nvPr/>
              </p:nvSpPr>
              <p:spPr bwMode="auto">
                <a:xfrm>
                  <a:off x="974" y="2715"/>
                  <a:ext cx="1225" cy="11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FF00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8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1pPr>
                  <a:lvl2pPr marL="742950" indent="-28575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FF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2pPr>
                  <a:lvl3pPr marL="1143000" indent="-22860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00FF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Hei" panose="02010609060101010101" pitchFamily="49" charset="-122"/>
                      <a:cs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9pPr>
                </a:lstStyle>
                <a:p>
                  <a:pPr algn="l"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23351" name="Rectangle 38"/>
                <p:cNvSpPr>
                  <a:spLocks noChangeArrowheads="1"/>
                </p:cNvSpPr>
                <p:nvPr/>
              </p:nvSpPr>
              <p:spPr bwMode="auto">
                <a:xfrm>
                  <a:off x="974" y="2352"/>
                  <a:ext cx="1224" cy="9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808080"/>
                  </a:solidFill>
                  <a:miter lim="800000"/>
                </a:ln>
              </p:spPr>
              <p:txBody>
                <a:bodyPr wrap="none" anchor="ctr"/>
                <a:lstStyle>
                  <a:lvl1pPr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FF00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8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1pPr>
                  <a:lvl2pPr marL="742950" indent="-28575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FF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2pPr>
                  <a:lvl3pPr marL="1143000" indent="-22860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00FF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Hei" panose="02010609060101010101" pitchFamily="49" charset="-122"/>
                      <a:cs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9pPr>
                </a:lstStyle>
                <a:p>
                  <a:pPr algn="l"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23352" name="Rectangle 39"/>
                <p:cNvSpPr>
                  <a:spLocks noChangeArrowheads="1"/>
                </p:cNvSpPr>
                <p:nvPr/>
              </p:nvSpPr>
              <p:spPr bwMode="auto">
                <a:xfrm>
                  <a:off x="1110" y="2352"/>
                  <a:ext cx="227" cy="91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FF00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8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1pPr>
                  <a:lvl2pPr marL="742950" indent="-28575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FF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2pPr>
                  <a:lvl3pPr marL="1143000" indent="-22860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00FF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Hei" panose="02010609060101010101" pitchFamily="49" charset="-122"/>
                      <a:cs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9pPr>
                </a:lstStyle>
                <a:p>
                  <a:pPr algn="l"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23353" name="Rectangle 40"/>
                <p:cNvSpPr>
                  <a:spLocks noChangeArrowheads="1"/>
                </p:cNvSpPr>
                <p:nvPr/>
              </p:nvSpPr>
              <p:spPr bwMode="auto">
                <a:xfrm>
                  <a:off x="1473" y="2352"/>
                  <a:ext cx="227" cy="91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FF00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8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1pPr>
                  <a:lvl2pPr marL="742950" indent="-28575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FF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2pPr>
                  <a:lvl3pPr marL="1143000" indent="-22860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00FF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Hei" panose="02010609060101010101" pitchFamily="49" charset="-122"/>
                      <a:cs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9pPr>
                </a:lstStyle>
                <a:p>
                  <a:pPr algn="l"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23354" name="Rectangle 41"/>
                <p:cNvSpPr>
                  <a:spLocks noChangeArrowheads="1"/>
                </p:cNvSpPr>
                <p:nvPr/>
              </p:nvSpPr>
              <p:spPr bwMode="auto">
                <a:xfrm>
                  <a:off x="1836" y="2352"/>
                  <a:ext cx="227" cy="91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FF00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8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1pPr>
                  <a:lvl2pPr marL="742950" indent="-28575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FF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2pPr>
                  <a:lvl3pPr marL="1143000" indent="-22860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00FF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Hei" panose="02010609060101010101" pitchFamily="49" charset="-122"/>
                      <a:cs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9pPr>
                </a:lstStyle>
                <a:p>
                  <a:pPr algn="l"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23355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475" y="2376"/>
                  <a:ext cx="408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FF00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8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1pPr>
                  <a:lvl2pPr marL="742950" indent="-28575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FF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2pPr>
                  <a:lvl3pPr marL="1143000" indent="-22860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00FF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Hei" panose="02010609060101010101" pitchFamily="49" charset="-122"/>
                      <a:cs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9pPr>
                </a:lstStyle>
                <a:p>
                  <a:pPr algn="l" ea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zh-CN" altLang="en-US" sz="1400" b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曝光</a:t>
                  </a:r>
                  <a:endParaRPr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523356" name="Group 86"/>
                <p:cNvGrpSpPr/>
                <p:nvPr/>
              </p:nvGrpSpPr>
              <p:grpSpPr bwMode="auto">
                <a:xfrm>
                  <a:off x="1110" y="2648"/>
                  <a:ext cx="953" cy="71"/>
                  <a:chOff x="1110" y="2648"/>
                  <a:chExt cx="953" cy="71"/>
                </a:xfrm>
              </p:grpSpPr>
              <p:sp>
                <p:nvSpPr>
                  <p:cNvPr id="523357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1110" y="2648"/>
                    <a:ext cx="227" cy="71"/>
                  </a:xfrm>
                  <a:prstGeom prst="rect">
                    <a:avLst/>
                  </a:prstGeom>
                  <a:solidFill>
                    <a:srgbClr val="339966"/>
                  </a:solidFill>
                  <a:ln w="9525">
                    <a:solidFill>
                      <a:srgbClr val="339966"/>
                    </a:solidFill>
                    <a:miter lim="800000"/>
                  </a:ln>
                </p:spPr>
                <p:txBody>
                  <a:bodyPr wrap="none" anchor="ctr"/>
                  <a:lstStyle>
                    <a:lvl1pPr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FF00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800" b="1">
                        <a:solidFill>
                          <a:srgbClr val="000099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1pPr>
                    <a:lvl2pPr marL="742950" indent="-28575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FF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2pPr>
                    <a:lvl3pPr marL="1143000" indent="-22860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00FF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9pPr>
                  </a:lstStyle>
                  <a:p>
                    <a:pPr algn="l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1400" b="0"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3358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1473" y="2648"/>
                    <a:ext cx="227" cy="71"/>
                  </a:xfrm>
                  <a:prstGeom prst="rect">
                    <a:avLst/>
                  </a:prstGeom>
                  <a:solidFill>
                    <a:srgbClr val="339966"/>
                  </a:solidFill>
                  <a:ln w="9525">
                    <a:solidFill>
                      <a:srgbClr val="339966"/>
                    </a:solidFill>
                    <a:miter lim="800000"/>
                  </a:ln>
                </p:spPr>
                <p:txBody>
                  <a:bodyPr wrap="none" anchor="ctr"/>
                  <a:lstStyle>
                    <a:lvl1pPr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FF00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800" b="1">
                        <a:solidFill>
                          <a:srgbClr val="000099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1pPr>
                    <a:lvl2pPr marL="742950" indent="-28575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FF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2pPr>
                    <a:lvl3pPr marL="1143000" indent="-22860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00FF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9pPr>
                  </a:lstStyle>
                  <a:p>
                    <a:pPr algn="l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1400" b="0"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3359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1836" y="2648"/>
                    <a:ext cx="227" cy="71"/>
                  </a:xfrm>
                  <a:prstGeom prst="rect">
                    <a:avLst/>
                  </a:prstGeom>
                  <a:solidFill>
                    <a:srgbClr val="339966"/>
                  </a:solidFill>
                  <a:ln w="9525">
                    <a:solidFill>
                      <a:srgbClr val="339966"/>
                    </a:solidFill>
                    <a:miter lim="800000"/>
                  </a:ln>
                </p:spPr>
                <p:txBody>
                  <a:bodyPr wrap="none" anchor="ctr"/>
                  <a:lstStyle>
                    <a:lvl1pPr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FF00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800" b="1">
                        <a:solidFill>
                          <a:srgbClr val="000099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1pPr>
                    <a:lvl2pPr marL="742950" indent="-28575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FF00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2pPr>
                    <a:lvl3pPr marL="1143000" indent="-228600" algn="just">
                      <a:lnSpc>
                        <a:spcPct val="110000"/>
                      </a:lnSpc>
                      <a:spcBef>
                        <a:spcPct val="10000"/>
                      </a:spcBef>
                      <a:spcAft>
                        <a:spcPct val="10000"/>
                      </a:spcAft>
                      <a:buClr>
                        <a:srgbClr val="0000FF"/>
                      </a:buClr>
                      <a:buSzPct val="90000"/>
                      <a:buFont typeface="Wingdings" panose="05000000000000000000" pitchFamily="2" charset="2"/>
                      <a:buChar char="o"/>
                      <a:defRPr kumimoji="1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defRPr>
                    </a:lvl9pPr>
                  </a:lstStyle>
                  <a:p>
                    <a:pPr algn="l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1400" b="0"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  <p:sp>
          <p:nvSpPr>
            <p:cNvPr id="523345" name="Text Box 42"/>
            <p:cNvSpPr txBox="1">
              <a:spLocks noChangeArrowheads="1"/>
            </p:cNvSpPr>
            <p:nvPr/>
          </p:nvSpPr>
          <p:spPr bwMode="auto">
            <a:xfrm>
              <a:off x="2244" y="2240"/>
              <a:ext cx="4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400" b="0">
                  <a:solidFill>
                    <a:schemeClr val="tx1"/>
                  </a:solidFill>
                  <a:latin typeface="+mj-ea"/>
                  <a:ea typeface="+mj-ea"/>
                </a:rPr>
                <a:t>底片</a:t>
              </a:r>
              <a:endParaRPr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23268" name="Text Box 28"/>
          <p:cNvSpPr txBox="1">
            <a:spLocks noChangeArrowheads="1"/>
          </p:cNvSpPr>
          <p:nvPr/>
        </p:nvSpPr>
        <p:spPr bwMode="auto">
          <a:xfrm>
            <a:off x="3778250" y="2252663"/>
            <a:ext cx="1008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0">
                <a:solidFill>
                  <a:schemeClr val="tx1"/>
                </a:solidFill>
                <a:latin typeface="+mj-ea"/>
                <a:ea typeface="+mj-ea"/>
              </a:rPr>
              <a:t>铜层</a:t>
            </a:r>
            <a:endParaRPr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523269" name="Group 13"/>
          <p:cNvGrpSpPr/>
          <p:nvPr/>
        </p:nvGrpSpPr>
        <p:grpSpPr bwMode="auto">
          <a:xfrm>
            <a:off x="1546225" y="2474914"/>
            <a:ext cx="1944688" cy="369629"/>
            <a:chOff x="249" y="1117"/>
            <a:chExt cx="1225" cy="367"/>
          </a:xfrm>
        </p:grpSpPr>
        <p:sp>
          <p:nvSpPr>
            <p:cNvPr id="523342" name="Rectangle 14"/>
            <p:cNvSpPr>
              <a:spLocks noChangeArrowheads="1"/>
            </p:cNvSpPr>
            <p:nvPr/>
          </p:nvSpPr>
          <p:spPr bwMode="auto">
            <a:xfrm>
              <a:off x="249" y="1117"/>
              <a:ext cx="1225" cy="27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1400" b="0">
                <a:solidFill>
                  <a:srgbClr val="CF3E00"/>
                </a:solidFill>
                <a:latin typeface="+mj-ea"/>
                <a:ea typeface="+mj-ea"/>
              </a:endParaRPr>
            </a:p>
          </p:txBody>
        </p:sp>
        <p:sp>
          <p:nvSpPr>
            <p:cNvPr id="523343" name="Text Box 15"/>
            <p:cNvSpPr txBox="1">
              <a:spLocks noChangeArrowheads="1"/>
            </p:cNvSpPr>
            <p:nvPr/>
          </p:nvSpPr>
          <p:spPr bwMode="auto">
            <a:xfrm>
              <a:off x="385" y="1117"/>
              <a:ext cx="998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zh-CN" sz="1800" b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23270" name="Rectangle 16"/>
          <p:cNvSpPr>
            <a:spLocks noChangeArrowheads="1"/>
          </p:cNvSpPr>
          <p:nvPr/>
        </p:nvSpPr>
        <p:spPr bwMode="auto">
          <a:xfrm>
            <a:off x="1546225" y="2293938"/>
            <a:ext cx="1944688" cy="18097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3271" name="Rectangle 17"/>
          <p:cNvSpPr>
            <a:spLocks noChangeArrowheads="1"/>
          </p:cNvSpPr>
          <p:nvPr/>
        </p:nvSpPr>
        <p:spPr bwMode="auto">
          <a:xfrm>
            <a:off x="1546225" y="2184400"/>
            <a:ext cx="1944688" cy="109538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3272" name="Rectangle 18"/>
          <p:cNvSpPr>
            <a:spLocks noChangeArrowheads="1"/>
          </p:cNvSpPr>
          <p:nvPr/>
        </p:nvSpPr>
        <p:spPr bwMode="auto">
          <a:xfrm>
            <a:off x="1546225" y="1717675"/>
            <a:ext cx="1943100" cy="1444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3273" name="Rectangle 19"/>
          <p:cNvSpPr>
            <a:spLocks noChangeArrowheads="1"/>
          </p:cNvSpPr>
          <p:nvPr/>
        </p:nvSpPr>
        <p:spPr bwMode="auto">
          <a:xfrm>
            <a:off x="1762125" y="1717675"/>
            <a:ext cx="360363" cy="144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3274" name="Rectangle 20"/>
          <p:cNvSpPr>
            <a:spLocks noChangeArrowheads="1"/>
          </p:cNvSpPr>
          <p:nvPr/>
        </p:nvSpPr>
        <p:spPr bwMode="auto">
          <a:xfrm>
            <a:off x="2338388" y="1717675"/>
            <a:ext cx="360362" cy="144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3275" name="Rectangle 21"/>
          <p:cNvSpPr>
            <a:spLocks noChangeArrowheads="1"/>
          </p:cNvSpPr>
          <p:nvPr/>
        </p:nvSpPr>
        <p:spPr bwMode="auto">
          <a:xfrm>
            <a:off x="2914650" y="1717675"/>
            <a:ext cx="360363" cy="144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3276" name="Text Box 26"/>
          <p:cNvSpPr txBox="1">
            <a:spLocks noChangeArrowheads="1"/>
          </p:cNvSpPr>
          <p:nvPr/>
        </p:nvSpPr>
        <p:spPr bwMode="auto">
          <a:xfrm>
            <a:off x="3562350" y="1539875"/>
            <a:ext cx="6477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0">
                <a:solidFill>
                  <a:schemeClr val="tx1"/>
                </a:solidFill>
                <a:latin typeface="+mj-ea"/>
                <a:ea typeface="+mj-ea"/>
              </a:rPr>
              <a:t>底片</a:t>
            </a:r>
            <a:endParaRPr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3277" name="Text Box 27"/>
          <p:cNvSpPr txBox="1">
            <a:spLocks noChangeArrowheads="1"/>
          </p:cNvSpPr>
          <p:nvPr/>
        </p:nvSpPr>
        <p:spPr bwMode="auto">
          <a:xfrm>
            <a:off x="3562350" y="2036763"/>
            <a:ext cx="1008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1400" b="0">
                <a:solidFill>
                  <a:schemeClr val="tx1"/>
                </a:solidFill>
                <a:latin typeface="+mj-ea"/>
                <a:ea typeface="+mj-ea"/>
              </a:rPr>
              <a:t>感光</a:t>
            </a:r>
            <a:r>
              <a:rPr lang="zh-CN" altLang="en-US" sz="1400" b="0">
                <a:solidFill>
                  <a:schemeClr val="tx1"/>
                </a:solidFill>
                <a:latin typeface="+mj-ea"/>
                <a:ea typeface="+mj-ea"/>
              </a:rPr>
              <a:t>层</a:t>
            </a:r>
            <a:endParaRPr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3278" name="Text Box 29"/>
          <p:cNvSpPr txBox="1">
            <a:spLocks noChangeArrowheads="1"/>
          </p:cNvSpPr>
          <p:nvPr/>
        </p:nvSpPr>
        <p:spPr bwMode="auto">
          <a:xfrm>
            <a:off x="3562350" y="2468563"/>
            <a:ext cx="1008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0">
                <a:solidFill>
                  <a:schemeClr val="tx1"/>
                </a:solidFill>
                <a:latin typeface="+mj-ea"/>
                <a:ea typeface="+mj-ea"/>
              </a:rPr>
              <a:t>玻璃板</a:t>
            </a:r>
            <a:endParaRPr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3279" name="Line 30"/>
          <p:cNvSpPr>
            <a:spLocks noChangeShapeType="1"/>
          </p:cNvSpPr>
          <p:nvPr/>
        </p:nvSpPr>
        <p:spPr bwMode="auto">
          <a:xfrm>
            <a:off x="3417888" y="225901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523280" name="Line 31"/>
          <p:cNvSpPr>
            <a:spLocks noChangeShapeType="1"/>
          </p:cNvSpPr>
          <p:nvPr/>
        </p:nvSpPr>
        <p:spPr bwMode="auto">
          <a:xfrm>
            <a:off x="3417888" y="240347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523281" name="Line 32"/>
          <p:cNvSpPr>
            <a:spLocks noChangeShapeType="1"/>
          </p:cNvSpPr>
          <p:nvPr/>
        </p:nvSpPr>
        <p:spPr bwMode="auto">
          <a:xfrm>
            <a:off x="3417888" y="269081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340005" name="Rectangle 37"/>
          <p:cNvSpPr>
            <a:spLocks noChangeArrowheads="1"/>
          </p:cNvSpPr>
          <p:nvPr/>
        </p:nvSpPr>
        <p:spPr bwMode="auto">
          <a:xfrm>
            <a:off x="1552575" y="4205288"/>
            <a:ext cx="1943100" cy="109537"/>
          </a:xfrm>
          <a:prstGeom prst="rect">
            <a:avLst/>
          </a:prstGeom>
          <a:solidFill>
            <a:srgbClr val="A8E2C5"/>
          </a:solidFill>
          <a:ln w="9525">
            <a:solidFill>
              <a:srgbClr val="61CB96"/>
            </a:solidFill>
            <a:miter lim="800000"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" name="Group 114"/>
          <p:cNvGrpSpPr/>
          <p:nvPr/>
        </p:nvGrpSpPr>
        <p:grpSpPr bwMode="auto">
          <a:xfrm>
            <a:off x="5289550" y="1546225"/>
            <a:ext cx="2952750" cy="2081213"/>
            <a:chOff x="3332" y="974"/>
            <a:chExt cx="1860" cy="1311"/>
          </a:xfrm>
        </p:grpSpPr>
        <p:grpSp>
          <p:nvGrpSpPr>
            <p:cNvPr id="523327" name="Group 43"/>
            <p:cNvGrpSpPr/>
            <p:nvPr/>
          </p:nvGrpSpPr>
          <p:grpSpPr bwMode="auto">
            <a:xfrm>
              <a:off x="3332" y="1563"/>
              <a:ext cx="1225" cy="233"/>
              <a:chOff x="249" y="1117"/>
              <a:chExt cx="1225" cy="367"/>
            </a:xfrm>
          </p:grpSpPr>
          <p:sp>
            <p:nvSpPr>
              <p:cNvPr id="523340" name="Rectangle 44"/>
              <p:cNvSpPr>
                <a:spLocks noChangeArrowheads="1"/>
              </p:cNvSpPr>
              <p:nvPr/>
            </p:nvSpPr>
            <p:spPr bwMode="auto">
              <a:xfrm>
                <a:off x="249" y="1117"/>
                <a:ext cx="1225" cy="27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1400" b="0">
                  <a:solidFill>
                    <a:srgbClr val="CF3E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41" name="Text Box 45"/>
              <p:cNvSpPr txBox="1">
                <a:spLocks noChangeArrowheads="1"/>
              </p:cNvSpPr>
              <p:nvPr/>
            </p:nvSpPr>
            <p:spPr bwMode="auto">
              <a:xfrm>
                <a:off x="385" y="1117"/>
                <a:ext cx="998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zh-CN" sz="1800" b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23328" name="Rectangle 46"/>
            <p:cNvSpPr>
              <a:spLocks noChangeArrowheads="1"/>
            </p:cNvSpPr>
            <p:nvPr/>
          </p:nvSpPr>
          <p:spPr bwMode="auto">
            <a:xfrm>
              <a:off x="3468" y="1469"/>
              <a:ext cx="227" cy="9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29" name="Rectangle 47"/>
            <p:cNvSpPr>
              <a:spLocks noChangeArrowheads="1"/>
            </p:cNvSpPr>
            <p:nvPr/>
          </p:nvSpPr>
          <p:spPr bwMode="auto">
            <a:xfrm>
              <a:off x="3332" y="1086"/>
              <a:ext cx="1224" cy="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0" name="Rectangle 48"/>
            <p:cNvSpPr>
              <a:spLocks noChangeArrowheads="1"/>
            </p:cNvSpPr>
            <p:nvPr/>
          </p:nvSpPr>
          <p:spPr bwMode="auto">
            <a:xfrm>
              <a:off x="3468" y="1086"/>
              <a:ext cx="227" cy="9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1" name="Rectangle 49"/>
            <p:cNvSpPr>
              <a:spLocks noChangeArrowheads="1"/>
            </p:cNvSpPr>
            <p:nvPr/>
          </p:nvSpPr>
          <p:spPr bwMode="auto">
            <a:xfrm>
              <a:off x="3831" y="1086"/>
              <a:ext cx="227" cy="9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2" name="Rectangle 50"/>
            <p:cNvSpPr>
              <a:spLocks noChangeArrowheads="1"/>
            </p:cNvSpPr>
            <p:nvPr/>
          </p:nvSpPr>
          <p:spPr bwMode="auto">
            <a:xfrm>
              <a:off x="4194" y="1086"/>
              <a:ext cx="227" cy="9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3" name="Text Box 51"/>
            <p:cNvSpPr txBox="1">
              <a:spLocks noChangeArrowheads="1"/>
            </p:cNvSpPr>
            <p:nvPr/>
          </p:nvSpPr>
          <p:spPr bwMode="auto">
            <a:xfrm>
              <a:off x="4602" y="974"/>
              <a:ext cx="4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400" b="0">
                  <a:solidFill>
                    <a:schemeClr val="tx1"/>
                  </a:solidFill>
                  <a:latin typeface="+mj-ea"/>
                  <a:ea typeface="+mj-ea"/>
                </a:rPr>
                <a:t>底片</a:t>
              </a:r>
              <a:endParaRPr lang="zh-TW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4" name="Rectangle 62"/>
            <p:cNvSpPr>
              <a:spLocks noChangeArrowheads="1"/>
            </p:cNvSpPr>
            <p:nvPr/>
          </p:nvSpPr>
          <p:spPr bwMode="auto">
            <a:xfrm>
              <a:off x="3831" y="1469"/>
              <a:ext cx="227" cy="9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5" name="Rectangle 63"/>
            <p:cNvSpPr>
              <a:spLocks noChangeArrowheads="1"/>
            </p:cNvSpPr>
            <p:nvPr/>
          </p:nvSpPr>
          <p:spPr bwMode="auto">
            <a:xfrm>
              <a:off x="4194" y="1469"/>
              <a:ext cx="227" cy="9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6" name="Rectangle 73"/>
            <p:cNvSpPr>
              <a:spLocks noChangeArrowheads="1"/>
            </p:cNvSpPr>
            <p:nvPr/>
          </p:nvSpPr>
          <p:spPr bwMode="auto">
            <a:xfrm>
              <a:off x="3468" y="1398"/>
              <a:ext cx="227" cy="7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7" name="Rectangle 74"/>
            <p:cNvSpPr>
              <a:spLocks noChangeArrowheads="1"/>
            </p:cNvSpPr>
            <p:nvPr/>
          </p:nvSpPr>
          <p:spPr bwMode="auto">
            <a:xfrm>
              <a:off x="3831" y="1398"/>
              <a:ext cx="227" cy="7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8" name="Rectangle 75"/>
            <p:cNvSpPr>
              <a:spLocks noChangeArrowheads="1"/>
            </p:cNvSpPr>
            <p:nvPr/>
          </p:nvSpPr>
          <p:spPr bwMode="auto">
            <a:xfrm>
              <a:off x="4194" y="1398"/>
              <a:ext cx="227" cy="7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339" name="AutoShape 76"/>
            <p:cNvSpPr>
              <a:spLocks noChangeArrowheads="1"/>
            </p:cNvSpPr>
            <p:nvPr/>
          </p:nvSpPr>
          <p:spPr bwMode="auto">
            <a:xfrm rot="-5400000">
              <a:off x="4693" y="1786"/>
              <a:ext cx="771" cy="227"/>
            </a:xfrm>
            <a:prstGeom prst="curvedUpArrow">
              <a:avLst>
                <a:gd name="adj1" fmla="val 67930"/>
                <a:gd name="adj2" fmla="val 135859"/>
                <a:gd name="adj3" fmla="val 33333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Group 115"/>
          <p:cNvGrpSpPr/>
          <p:nvPr/>
        </p:nvGrpSpPr>
        <p:grpSpPr bwMode="auto">
          <a:xfrm>
            <a:off x="3849688" y="3562351"/>
            <a:ext cx="4608512" cy="2246313"/>
            <a:chOff x="2425" y="2244"/>
            <a:chExt cx="2903" cy="1415"/>
          </a:xfrm>
        </p:grpSpPr>
        <p:grpSp>
          <p:nvGrpSpPr>
            <p:cNvPr id="523305" name="Group 112"/>
            <p:cNvGrpSpPr/>
            <p:nvPr/>
          </p:nvGrpSpPr>
          <p:grpSpPr bwMode="auto">
            <a:xfrm>
              <a:off x="2425" y="3192"/>
              <a:ext cx="998" cy="467"/>
              <a:chOff x="2425" y="3192"/>
              <a:chExt cx="998" cy="467"/>
            </a:xfrm>
          </p:grpSpPr>
          <p:sp>
            <p:nvSpPr>
              <p:cNvPr id="523325" name="AutoShape 66"/>
              <p:cNvSpPr>
                <a:spLocks noChangeArrowheads="1"/>
              </p:cNvSpPr>
              <p:nvPr/>
            </p:nvSpPr>
            <p:spPr bwMode="auto">
              <a:xfrm>
                <a:off x="2425" y="3192"/>
                <a:ext cx="907" cy="227"/>
              </a:xfrm>
              <a:prstGeom prst="curvedUpArrow">
                <a:avLst>
                  <a:gd name="adj1" fmla="val 79912"/>
                  <a:gd name="adj2" fmla="val 159824"/>
                  <a:gd name="adj3" fmla="val 33333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26" name="Text Box 67"/>
              <p:cNvSpPr txBox="1">
                <a:spLocks noChangeArrowheads="1"/>
              </p:cNvSpPr>
              <p:nvPr/>
            </p:nvSpPr>
            <p:spPr bwMode="auto">
              <a:xfrm>
                <a:off x="2425" y="3465"/>
                <a:ext cx="99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rPr>
                  <a:t>显影</a:t>
                </a:r>
                <a:r>
                  <a:rPr lang="en-US" altLang="zh-TW" sz="1400" b="0">
                    <a:solidFill>
                      <a:schemeClr val="tx1"/>
                    </a:solidFill>
                    <a:latin typeface="+mj-ea"/>
                    <a:ea typeface="+mj-ea"/>
                  </a:rPr>
                  <a:t>(</a:t>
                </a:r>
                <a:r>
                  <a:rPr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rPr>
                  <a:t>显影剂</a:t>
                </a:r>
                <a:r>
                  <a:rPr lang="en-US" altLang="zh-TW" sz="1400" b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  <a:endParaRPr lang="en-US" altLang="zh-TW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23306" name="Group 113"/>
            <p:cNvGrpSpPr/>
            <p:nvPr/>
          </p:nvGrpSpPr>
          <p:grpSpPr bwMode="auto">
            <a:xfrm>
              <a:off x="3287" y="2244"/>
              <a:ext cx="2041" cy="822"/>
              <a:chOff x="3287" y="2244"/>
              <a:chExt cx="2041" cy="822"/>
            </a:xfrm>
          </p:grpSpPr>
          <p:grpSp>
            <p:nvGrpSpPr>
              <p:cNvPr id="523307" name="Group 52"/>
              <p:cNvGrpSpPr/>
              <p:nvPr/>
            </p:nvGrpSpPr>
            <p:grpSpPr bwMode="auto">
              <a:xfrm>
                <a:off x="3287" y="2833"/>
                <a:ext cx="1225" cy="233"/>
                <a:chOff x="249" y="1117"/>
                <a:chExt cx="1225" cy="367"/>
              </a:xfrm>
            </p:grpSpPr>
            <p:sp>
              <p:nvSpPr>
                <p:cNvPr id="523323" name="Rectangle 53"/>
                <p:cNvSpPr>
                  <a:spLocks noChangeArrowheads="1"/>
                </p:cNvSpPr>
                <p:nvPr/>
              </p:nvSpPr>
              <p:spPr bwMode="auto">
                <a:xfrm>
                  <a:off x="249" y="1117"/>
                  <a:ext cx="1225" cy="27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FF00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8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1pPr>
                  <a:lvl2pPr marL="742950" indent="-28575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FF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2pPr>
                  <a:lvl3pPr marL="1143000" indent="-22860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00FF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Hei" panose="02010609060101010101" pitchFamily="49" charset="-122"/>
                      <a:cs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1400" b="0">
                    <a:solidFill>
                      <a:srgbClr val="CF3E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23324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85" y="1117"/>
                  <a:ext cx="998" cy="3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FF00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8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1pPr>
                  <a:lvl2pPr marL="742950" indent="-28575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FF00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2pPr>
                  <a:lvl3pPr marL="1143000" indent="-228600" algn="just">
                    <a:lnSpc>
                      <a:spcPct val="110000"/>
                    </a:lnSpc>
                    <a:spcBef>
                      <a:spcPct val="10000"/>
                    </a:spcBef>
                    <a:spcAft>
                      <a:spcPct val="10000"/>
                    </a:spcAft>
                    <a:buClr>
                      <a:srgbClr val="0000FF"/>
                    </a:buClr>
                    <a:buSzPct val="90000"/>
                    <a:buFont typeface="Wingdings" panose="05000000000000000000" pitchFamily="2" charset="2"/>
                    <a:buChar char="o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Hei" panose="02010609060101010101" pitchFamily="49" charset="-122"/>
                      <a:cs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defRPr>
                  </a:lvl9pPr>
                </a:lstStyle>
                <a:p>
                  <a:pPr algn="l" ea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zh-CN" sz="1800" b="0"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23308" name="Rectangle 55"/>
              <p:cNvSpPr>
                <a:spLocks noChangeArrowheads="1"/>
              </p:cNvSpPr>
              <p:nvPr/>
            </p:nvSpPr>
            <p:spPr bwMode="auto">
              <a:xfrm>
                <a:off x="3287" y="2719"/>
                <a:ext cx="1225" cy="114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09" name="Rectangle 56"/>
              <p:cNvSpPr>
                <a:spLocks noChangeArrowheads="1"/>
              </p:cNvSpPr>
              <p:nvPr/>
            </p:nvSpPr>
            <p:spPr bwMode="auto">
              <a:xfrm>
                <a:off x="3423" y="2648"/>
                <a:ext cx="227" cy="7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0" name="Rectangle 57"/>
              <p:cNvSpPr>
                <a:spLocks noChangeArrowheads="1"/>
              </p:cNvSpPr>
              <p:nvPr/>
            </p:nvSpPr>
            <p:spPr bwMode="auto">
              <a:xfrm>
                <a:off x="3287" y="2356"/>
                <a:ext cx="1224" cy="9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1" name="Rectangle 58"/>
              <p:cNvSpPr>
                <a:spLocks noChangeArrowheads="1"/>
              </p:cNvSpPr>
              <p:nvPr/>
            </p:nvSpPr>
            <p:spPr bwMode="auto">
              <a:xfrm>
                <a:off x="3423" y="2356"/>
                <a:ext cx="227" cy="9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2" name="Rectangle 59"/>
              <p:cNvSpPr>
                <a:spLocks noChangeArrowheads="1"/>
              </p:cNvSpPr>
              <p:nvPr/>
            </p:nvSpPr>
            <p:spPr bwMode="auto">
              <a:xfrm>
                <a:off x="3786" y="2356"/>
                <a:ext cx="227" cy="9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3" name="Rectangle 60"/>
              <p:cNvSpPr>
                <a:spLocks noChangeArrowheads="1"/>
              </p:cNvSpPr>
              <p:nvPr/>
            </p:nvSpPr>
            <p:spPr bwMode="auto">
              <a:xfrm>
                <a:off x="4149" y="2356"/>
                <a:ext cx="227" cy="9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4" name="Text Box 61"/>
              <p:cNvSpPr txBox="1">
                <a:spLocks noChangeArrowheads="1"/>
              </p:cNvSpPr>
              <p:nvPr/>
            </p:nvSpPr>
            <p:spPr bwMode="auto">
              <a:xfrm>
                <a:off x="4557" y="2244"/>
                <a:ext cx="40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rPr>
                  <a:t>底片</a:t>
                </a:r>
                <a:endParaRPr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5" name="Rectangle 64"/>
              <p:cNvSpPr>
                <a:spLocks noChangeArrowheads="1"/>
              </p:cNvSpPr>
              <p:nvPr/>
            </p:nvSpPr>
            <p:spPr bwMode="auto">
              <a:xfrm>
                <a:off x="3786" y="2648"/>
                <a:ext cx="227" cy="7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6" name="Rectangle 65"/>
              <p:cNvSpPr>
                <a:spLocks noChangeArrowheads="1"/>
              </p:cNvSpPr>
              <p:nvPr/>
            </p:nvSpPr>
            <p:spPr bwMode="auto">
              <a:xfrm>
                <a:off x="4149" y="2648"/>
                <a:ext cx="227" cy="7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7" name="Text Box 77"/>
              <p:cNvSpPr txBox="1">
                <a:spLocks noChangeArrowheads="1"/>
              </p:cNvSpPr>
              <p:nvPr/>
            </p:nvSpPr>
            <p:spPr bwMode="auto">
              <a:xfrm>
                <a:off x="4557" y="2557"/>
                <a:ext cx="63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TW" altLang="en-US" sz="1400" b="0">
                    <a:solidFill>
                      <a:schemeClr val="tx1"/>
                    </a:solidFill>
                    <a:latin typeface="+mj-ea"/>
                    <a:ea typeface="+mj-ea"/>
                  </a:rPr>
                  <a:t>感光</a:t>
                </a:r>
                <a:r>
                  <a:rPr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rPr>
                  <a:t>层</a:t>
                </a:r>
                <a:endParaRPr lang="zh-TW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8" name="Text Box 78"/>
              <p:cNvSpPr txBox="1">
                <a:spLocks noChangeArrowheads="1"/>
              </p:cNvSpPr>
              <p:nvPr/>
            </p:nvSpPr>
            <p:spPr bwMode="auto">
              <a:xfrm>
                <a:off x="4693" y="2693"/>
                <a:ext cx="63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rPr>
                  <a:t>铜层</a:t>
                </a:r>
                <a:endParaRPr lang="zh-CN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19" name="Text Box 79"/>
              <p:cNvSpPr txBox="1">
                <a:spLocks noChangeArrowheads="1"/>
              </p:cNvSpPr>
              <p:nvPr/>
            </p:nvSpPr>
            <p:spPr bwMode="auto">
              <a:xfrm>
                <a:off x="4557" y="2829"/>
                <a:ext cx="63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o"/>
                  <a:defRPr kumimoji="1" sz="28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FF00"/>
                  </a:buClr>
                  <a:buSzPct val="90000"/>
                  <a:buFont typeface="Wingdings" panose="05000000000000000000" pitchFamily="2" charset="2"/>
                  <a:buChar char="o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just">
                  <a:lnSpc>
                    <a:spcPct val="11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FF"/>
                  </a:buClr>
                  <a:buSzPct val="90000"/>
                  <a:buFont typeface="Wingdings" panose="05000000000000000000" pitchFamily="2" charset="2"/>
                  <a:buChar char="o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400" b="0">
                    <a:solidFill>
                      <a:schemeClr val="tx1"/>
                    </a:solidFill>
                    <a:latin typeface="+mj-ea"/>
                    <a:ea typeface="+mj-ea"/>
                  </a:rPr>
                  <a:t>玻璃板</a:t>
                </a:r>
                <a:endParaRPr lang="zh-TW" altLang="en-US" sz="1400" b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3320" name="Line 80"/>
              <p:cNvSpPr>
                <a:spLocks noChangeShapeType="1"/>
              </p:cNvSpPr>
              <p:nvPr/>
            </p:nvSpPr>
            <p:spPr bwMode="auto">
              <a:xfrm>
                <a:off x="4466" y="2697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>
                  <a:latin typeface="+mj-ea"/>
                  <a:ea typeface="+mj-ea"/>
                </a:endParaRPr>
              </a:p>
            </p:txBody>
          </p:sp>
          <p:sp>
            <p:nvSpPr>
              <p:cNvPr id="523321" name="Line 81"/>
              <p:cNvSpPr>
                <a:spLocks noChangeShapeType="1"/>
              </p:cNvSpPr>
              <p:nvPr/>
            </p:nvSpPr>
            <p:spPr bwMode="auto">
              <a:xfrm>
                <a:off x="4466" y="2784"/>
                <a:ext cx="136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>
                  <a:latin typeface="+mj-ea"/>
                  <a:ea typeface="+mj-ea"/>
                </a:endParaRPr>
              </a:p>
            </p:txBody>
          </p:sp>
          <p:sp>
            <p:nvSpPr>
              <p:cNvPr id="523322" name="Line 82"/>
              <p:cNvSpPr>
                <a:spLocks noChangeShapeType="1"/>
              </p:cNvSpPr>
              <p:nvPr/>
            </p:nvSpPr>
            <p:spPr bwMode="auto">
              <a:xfrm>
                <a:off x="4466" y="2969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4" name="Group 107"/>
          <p:cNvGrpSpPr/>
          <p:nvPr/>
        </p:nvGrpSpPr>
        <p:grpSpPr bwMode="auto">
          <a:xfrm>
            <a:off x="1600200" y="3200400"/>
            <a:ext cx="2552700" cy="381000"/>
            <a:chOff x="1008" y="2016"/>
            <a:chExt cx="1608" cy="240"/>
          </a:xfrm>
        </p:grpSpPr>
        <p:sp>
          <p:nvSpPr>
            <p:cNvPr id="523295" name="Line 22"/>
            <p:cNvSpPr>
              <a:spLocks noChangeShapeType="1"/>
            </p:cNvSpPr>
            <p:nvPr/>
          </p:nvSpPr>
          <p:spPr bwMode="auto">
            <a:xfrm>
              <a:off x="1155" y="202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523296" name="Line 23"/>
            <p:cNvSpPr>
              <a:spLocks noChangeShapeType="1"/>
            </p:cNvSpPr>
            <p:nvPr/>
          </p:nvSpPr>
          <p:spPr bwMode="auto">
            <a:xfrm>
              <a:off x="1440" y="202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523297" name="Line 24"/>
            <p:cNvSpPr>
              <a:spLocks noChangeShapeType="1"/>
            </p:cNvSpPr>
            <p:nvPr/>
          </p:nvSpPr>
          <p:spPr bwMode="auto">
            <a:xfrm>
              <a:off x="1728" y="202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339993" name="Text Box 25"/>
            <p:cNvSpPr txBox="1">
              <a:spLocks noChangeArrowheads="1"/>
            </p:cNvSpPr>
            <p:nvPr/>
          </p:nvSpPr>
          <p:spPr bwMode="auto">
            <a:xfrm>
              <a:off x="2208" y="2016"/>
              <a:ext cx="408" cy="19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TW" altLang="en-US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光源</a:t>
              </a:r>
              <a:endParaRPr kumimoji="1" lang="zh-TW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523299" name="Line 87"/>
            <p:cNvSpPr>
              <a:spLocks noChangeShapeType="1"/>
            </p:cNvSpPr>
            <p:nvPr/>
          </p:nvSpPr>
          <p:spPr bwMode="auto">
            <a:xfrm>
              <a:off x="1008" y="202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523300" name="Line 88"/>
            <p:cNvSpPr>
              <a:spLocks noChangeShapeType="1"/>
            </p:cNvSpPr>
            <p:nvPr/>
          </p:nvSpPr>
          <p:spPr bwMode="auto">
            <a:xfrm>
              <a:off x="1296" y="202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523301" name="Line 89"/>
            <p:cNvSpPr>
              <a:spLocks noChangeShapeType="1"/>
            </p:cNvSpPr>
            <p:nvPr/>
          </p:nvSpPr>
          <p:spPr bwMode="auto">
            <a:xfrm>
              <a:off x="1584" y="202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523302" name="Line 90"/>
            <p:cNvSpPr>
              <a:spLocks noChangeShapeType="1"/>
            </p:cNvSpPr>
            <p:nvPr/>
          </p:nvSpPr>
          <p:spPr bwMode="auto">
            <a:xfrm>
              <a:off x="1872" y="202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523303" name="Line 91"/>
            <p:cNvSpPr>
              <a:spLocks noChangeShapeType="1"/>
            </p:cNvSpPr>
            <p:nvPr/>
          </p:nvSpPr>
          <p:spPr bwMode="auto">
            <a:xfrm>
              <a:off x="2016" y="202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523304" name="Line 92"/>
            <p:cNvSpPr>
              <a:spLocks noChangeShapeType="1"/>
            </p:cNvSpPr>
            <p:nvPr/>
          </p:nvSpPr>
          <p:spPr bwMode="auto">
            <a:xfrm>
              <a:off x="2160" y="202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j-ea"/>
                <a:ea typeface="+mj-ea"/>
              </a:endParaRPr>
            </a:p>
          </p:txBody>
        </p:sp>
      </p:grpSp>
      <p:grpSp>
        <p:nvGrpSpPr>
          <p:cNvPr id="15" name="Group 94"/>
          <p:cNvGrpSpPr/>
          <p:nvPr/>
        </p:nvGrpSpPr>
        <p:grpSpPr bwMode="auto">
          <a:xfrm>
            <a:off x="1752600" y="4202113"/>
            <a:ext cx="1512888" cy="112712"/>
            <a:chOff x="1110" y="2648"/>
            <a:chExt cx="953" cy="71"/>
          </a:xfrm>
        </p:grpSpPr>
        <p:sp>
          <p:nvSpPr>
            <p:cNvPr id="523292" name="Rectangle 95"/>
            <p:cNvSpPr>
              <a:spLocks noChangeArrowheads="1"/>
            </p:cNvSpPr>
            <p:nvPr/>
          </p:nvSpPr>
          <p:spPr bwMode="auto">
            <a:xfrm>
              <a:off x="1110" y="2648"/>
              <a:ext cx="227" cy="7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293" name="Rectangle 96"/>
            <p:cNvSpPr>
              <a:spLocks noChangeArrowheads="1"/>
            </p:cNvSpPr>
            <p:nvPr/>
          </p:nvSpPr>
          <p:spPr bwMode="auto">
            <a:xfrm>
              <a:off x="1473" y="2648"/>
              <a:ext cx="227" cy="7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294" name="Rectangle 97"/>
            <p:cNvSpPr>
              <a:spLocks noChangeArrowheads="1"/>
            </p:cNvSpPr>
            <p:nvPr/>
          </p:nvSpPr>
          <p:spPr bwMode="auto">
            <a:xfrm>
              <a:off x="1836" y="2648"/>
              <a:ext cx="227" cy="7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Group 108"/>
          <p:cNvGrpSpPr/>
          <p:nvPr/>
        </p:nvGrpSpPr>
        <p:grpSpPr bwMode="auto">
          <a:xfrm>
            <a:off x="1524000" y="3810000"/>
            <a:ext cx="1981200" cy="381000"/>
            <a:chOff x="960" y="2448"/>
            <a:chExt cx="1248" cy="192"/>
          </a:xfrm>
        </p:grpSpPr>
        <p:sp>
          <p:nvSpPr>
            <p:cNvPr id="523288" name="AutoShape 102"/>
            <p:cNvSpPr>
              <a:spLocks noChangeArrowheads="1"/>
            </p:cNvSpPr>
            <p:nvPr/>
          </p:nvSpPr>
          <p:spPr bwMode="auto">
            <a:xfrm>
              <a:off x="960" y="2448"/>
              <a:ext cx="144" cy="192"/>
            </a:xfrm>
            <a:prstGeom prst="downArrow">
              <a:avLst>
                <a:gd name="adj1" fmla="val 50000"/>
                <a:gd name="adj2" fmla="val 333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289" name="AutoShape 103"/>
            <p:cNvSpPr>
              <a:spLocks noChangeArrowheads="1"/>
            </p:cNvSpPr>
            <p:nvPr/>
          </p:nvSpPr>
          <p:spPr bwMode="auto">
            <a:xfrm>
              <a:off x="1332" y="2448"/>
              <a:ext cx="144" cy="192"/>
            </a:xfrm>
            <a:prstGeom prst="downArrow">
              <a:avLst>
                <a:gd name="adj1" fmla="val 50000"/>
                <a:gd name="adj2" fmla="val 333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290" name="AutoShape 104"/>
            <p:cNvSpPr>
              <a:spLocks noChangeArrowheads="1"/>
            </p:cNvSpPr>
            <p:nvPr/>
          </p:nvSpPr>
          <p:spPr bwMode="auto">
            <a:xfrm>
              <a:off x="1692" y="2448"/>
              <a:ext cx="144" cy="192"/>
            </a:xfrm>
            <a:prstGeom prst="downArrow">
              <a:avLst>
                <a:gd name="adj1" fmla="val 50000"/>
                <a:gd name="adj2" fmla="val 333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3291" name="AutoShape 105"/>
            <p:cNvSpPr>
              <a:spLocks noChangeArrowheads="1"/>
            </p:cNvSpPr>
            <p:nvPr/>
          </p:nvSpPr>
          <p:spPr bwMode="auto">
            <a:xfrm>
              <a:off x="2064" y="2448"/>
              <a:ext cx="144" cy="192"/>
            </a:xfrm>
            <a:prstGeom prst="downArrow">
              <a:avLst>
                <a:gd name="adj1" fmla="val 50000"/>
                <a:gd name="adj2" fmla="val 333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1BA9B84-9E59-45E7-AE57-80DF8648C69D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0996" name="Rectangle 4"/>
          <p:cNvSpPr>
            <a:spLocks noChangeArrowheads="1"/>
          </p:cNvSpPr>
          <p:nvPr/>
        </p:nvSpPr>
        <p:spPr bwMode="auto">
          <a:xfrm>
            <a:off x="609600" y="533400"/>
            <a:ext cx="8001000" cy="655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PCB</a:t>
            </a:r>
            <a:r>
              <a:rPr lang="zh-CN" altLang="en-US" sz="28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电路</a:t>
            </a:r>
            <a:r>
              <a:rPr lang="zh-TW" altLang="en-US" sz="2800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板</a:t>
            </a:r>
            <a:endParaRPr lang="zh-TW" altLang="en-US" sz="2800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24292" name="Group 5"/>
          <p:cNvGrpSpPr/>
          <p:nvPr/>
        </p:nvGrpSpPr>
        <p:grpSpPr bwMode="auto">
          <a:xfrm>
            <a:off x="755650" y="1295400"/>
            <a:ext cx="8137525" cy="4945063"/>
            <a:chOff x="476" y="709"/>
            <a:chExt cx="5126" cy="3115"/>
          </a:xfrm>
        </p:grpSpPr>
        <p:sp>
          <p:nvSpPr>
            <p:cNvPr id="524293" name="Text Box 6"/>
            <p:cNvSpPr txBox="1">
              <a:spLocks noChangeArrowheads="1"/>
            </p:cNvSpPr>
            <p:nvPr/>
          </p:nvSpPr>
          <p:spPr bwMode="auto">
            <a:xfrm>
              <a:off x="5148" y="1616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TW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硬板</a:t>
              </a:r>
              <a:endParaRPr lang="zh-TW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sp>
          <p:nvSpPr>
            <p:cNvPr id="524294" name="Text Box 7"/>
            <p:cNvSpPr txBox="1">
              <a:spLocks noChangeArrowheads="1"/>
            </p:cNvSpPr>
            <p:nvPr/>
          </p:nvSpPr>
          <p:spPr bwMode="auto">
            <a:xfrm>
              <a:off x="3969" y="3244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latin typeface="Arial" panose="020B0604020202020204" pitchFamily="34" charset="0"/>
                  <a:ea typeface="標楷體" pitchFamily="65" charset="-120"/>
                </a:rPr>
                <a:t>软板</a:t>
              </a: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標楷體" pitchFamily="65" charset="-120"/>
              </a:endParaRPr>
            </a:p>
          </p:txBody>
        </p:sp>
        <p:pic>
          <p:nvPicPr>
            <p:cNvPr id="524295" name="Picture 8" descr="硬板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709"/>
              <a:ext cx="1944" cy="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4296" name="Picture 9" descr="軟板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" y="2750"/>
              <a:ext cx="1854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4297" name="Picture 10" descr="IMG_0554"/>
            <p:cNvPicPr>
              <a:picLocks noChangeAspect="1" noChangeArrowheads="1"/>
            </p:cNvPicPr>
            <p:nvPr/>
          </p:nvPicPr>
          <p:blipFill>
            <a:blip r:embed="rId3">
              <a:lum bright="20000" contras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981"/>
              <a:ext cx="2223" cy="1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4298" name="AutoShape 11"/>
            <p:cNvSpPr>
              <a:spLocks noChangeArrowheads="1"/>
            </p:cNvSpPr>
            <p:nvPr/>
          </p:nvSpPr>
          <p:spPr bwMode="auto">
            <a:xfrm rot="10800000">
              <a:off x="4876" y="1661"/>
              <a:ext cx="272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5 w 21600"/>
                <a:gd name="T13" fmla="*/ 5424 h 21600"/>
                <a:gd name="T14" fmla="*/ 18900 w 21600"/>
                <a:gd name="T15" fmla="*/ 1617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99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4299" name="AutoShape 12"/>
            <p:cNvSpPr>
              <a:spLocks noChangeArrowheads="1"/>
            </p:cNvSpPr>
            <p:nvPr/>
          </p:nvSpPr>
          <p:spPr bwMode="auto">
            <a:xfrm rot="10800000">
              <a:off x="3606" y="3249"/>
              <a:ext cx="272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35 w 21600"/>
                <a:gd name="T13" fmla="*/ 5424 h 21600"/>
                <a:gd name="T14" fmla="*/ 18900 w 21600"/>
                <a:gd name="T15" fmla="*/ 1617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99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A0BE992-0964-4652-B3BE-88D3FD3EAE20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sp>
        <p:nvSpPr>
          <p:cNvPr id="525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772400" cy="4602163"/>
          </a:xfrm>
        </p:spPr>
        <p:txBody>
          <a:bodyPr/>
          <a:lstStyle/>
          <a:p>
            <a:pPr eaLnBrk="1" hangingPunct="1"/>
            <a:r>
              <a:rPr lang="zh-CN" altLang="en-US"/>
              <a:t>焊接元件</a:t>
            </a:r>
            <a:endParaRPr lang="zh-CN" altLang="en-US"/>
          </a:p>
          <a:p>
            <a:pPr lvl="1" eaLnBrk="1" hangingPunct="1"/>
            <a:r>
              <a:rPr lang="zh-CN" altLang="en-US"/>
              <a:t>检查元件是否正常；</a:t>
            </a:r>
            <a:endParaRPr lang="zh-CN" altLang="en-US"/>
          </a:p>
          <a:p>
            <a:pPr lvl="1" eaLnBrk="1" hangingPunct="1"/>
            <a:r>
              <a:rPr lang="zh-CN" altLang="en-US"/>
              <a:t>去掉氧化层；</a:t>
            </a:r>
            <a:endParaRPr lang="zh-CN" altLang="en-US"/>
          </a:p>
          <a:p>
            <a:pPr lvl="1" eaLnBrk="1" hangingPunct="1"/>
            <a:r>
              <a:rPr lang="zh-CN" altLang="en-US"/>
              <a:t>正确使用电烙铁；</a:t>
            </a:r>
            <a:endParaRPr lang="zh-CN" altLang="en-US"/>
          </a:p>
          <a:p>
            <a:pPr lvl="1" eaLnBrk="1" hangingPunct="1"/>
            <a:r>
              <a:rPr lang="zh-CN" altLang="en-US"/>
              <a:t>正确焊接，不能长时间接触焊点，这可能导致焊点脱落；</a:t>
            </a:r>
            <a:endParaRPr lang="zh-CN" altLang="en-US"/>
          </a:p>
          <a:p>
            <a:pPr lvl="1" eaLnBrk="1" hangingPunct="1"/>
            <a:r>
              <a:rPr lang="zh-CN" altLang="en-US"/>
              <a:t>对于多引脚元件一定要注意放置正确，若出错很难替换。</a:t>
            </a:r>
            <a:endParaRPr lang="zh-CN" altLang="en-US"/>
          </a:p>
        </p:txBody>
      </p:sp>
    </p:spTree>
  </p:cSld>
  <p:clrMapOvr>
    <a:masterClrMapping/>
  </p:clrMapOvr>
  <p:transition spd="med"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8A2AD42-EB79-4537-BA79-B11635B16B87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sp>
        <p:nvSpPr>
          <p:cNvPr id="526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调试   </a:t>
            </a:r>
            <a:r>
              <a:rPr lang="zh-CN" altLang="en-US" i="1" dirty="0"/>
              <a:t>电路测试和功能测试</a:t>
            </a:r>
            <a:endParaRPr lang="zh-CN" altLang="en-US" i="1" dirty="0"/>
          </a:p>
          <a:p>
            <a:pPr lvl="1" eaLnBrk="1" hangingPunct="1"/>
            <a:r>
              <a:rPr lang="zh-CN" altLang="en-US" dirty="0"/>
              <a:t>电源供电是否正常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晶振是否产生振动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基本软件是否工作正常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其他外围</a:t>
            </a:r>
            <a:r>
              <a:rPr lang="en-US" altLang="zh-CN" dirty="0"/>
              <a:t>I/O</a:t>
            </a:r>
            <a:r>
              <a:rPr lang="zh-CN" altLang="en-US" dirty="0"/>
              <a:t>接口是否正常</a:t>
            </a:r>
            <a:endParaRPr lang="zh-CN" altLang="en-US" dirty="0"/>
          </a:p>
          <a:p>
            <a:pPr lvl="2" eaLnBrk="1" hangingPunct="1"/>
            <a:r>
              <a:rPr lang="zh-CN" altLang="en-US" sz="2000" dirty="0"/>
              <a:t>如</a:t>
            </a:r>
            <a:r>
              <a:rPr lang="en-US" altLang="zh-CN" sz="2000" dirty="0"/>
              <a:t>MAX232</a:t>
            </a:r>
            <a:r>
              <a:rPr lang="zh-CN" altLang="en-US" sz="2000" dirty="0"/>
              <a:t>芯片是否正常工作；</a:t>
            </a:r>
            <a:endParaRPr lang="zh-CN" altLang="en-US" sz="2000" dirty="0"/>
          </a:p>
          <a:p>
            <a:pPr lvl="2" eaLnBrk="1" hangingPunct="1"/>
            <a:r>
              <a:rPr lang="zh-CN" altLang="en-US" sz="2000" dirty="0"/>
              <a:t>串口通讯是否正常，需要将电路分段检查；</a:t>
            </a:r>
            <a:endParaRPr lang="zh-CN" altLang="en-US" sz="2000" dirty="0"/>
          </a:p>
          <a:p>
            <a:pPr lvl="1" eaLnBrk="1" hangingPunct="1"/>
            <a:r>
              <a:rPr lang="en-US" altLang="zh-CN" dirty="0"/>
              <a:t>…… </a:t>
            </a:r>
            <a:endParaRPr lang="en-US" altLang="zh-CN" dirty="0"/>
          </a:p>
        </p:txBody>
      </p:sp>
    </p:spTree>
  </p:cSld>
  <p:clrMapOvr>
    <a:masterClrMapping/>
  </p:clrMapOvr>
  <p:transition spd="med"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8B44A4C-6689-41C1-96DC-1FF86DE3E781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设计示例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32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WESC2006 </a:t>
            </a:r>
            <a:r>
              <a:rPr lang="zh-CN" altLang="en-US"/>
              <a:t>硬件电路设计实例</a:t>
            </a:r>
            <a:endParaRPr lang="zh-CN" altLang="en-US"/>
          </a:p>
        </p:txBody>
      </p:sp>
      <p:pic>
        <p:nvPicPr>
          <p:cNvPr id="532485" name="Picture 4" descr="实物图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47863"/>
            <a:ext cx="6019800" cy="4300537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3F5D711-EE8C-42E9-906B-2996448ABF22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18753" r="20303" b="5217"/>
          <a:stretch>
            <a:fillRect/>
          </a:stretch>
        </p:blipFill>
        <p:spPr bwMode="auto">
          <a:xfrm>
            <a:off x="609600" y="457200"/>
            <a:ext cx="8001000" cy="5851525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11E88D0-C74D-42A6-A3F3-7FF88C4C8219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13" descr="boar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309947"/>
            <a:ext cx="7696200" cy="5029157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设计实例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530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工业实时网络无线</a:t>
            </a:r>
            <a:r>
              <a:rPr lang="zh-CN" altLang="zh-CN"/>
              <a:t>通信节点硬件</a:t>
            </a:r>
            <a:endParaRPr lang="zh-CN" altLang="en-US"/>
          </a:p>
        </p:txBody>
      </p:sp>
      <p:sp>
        <p:nvSpPr>
          <p:cNvPr id="53043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44699A3-D22E-41B6-BD3A-A40E856ECA6F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0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91" y="2614937"/>
            <a:ext cx="8242013" cy="36149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6" y="127809"/>
            <a:ext cx="2972178" cy="231920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1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3146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45C0A11-F1E9-4236-AC94-633DEF36A834}" type="slidenum">
              <a:rPr lang="en-US" altLang="zh-CN" sz="2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lang="en-US" altLang="zh-CN" sz="2400" b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31461" name="图片 4" descr="4K9[{70H}I43O90RT0F$WHE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19275"/>
            <a:ext cx="441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295400"/>
            <a:ext cx="8077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薄形小外型封装</a:t>
            </a:r>
            <a:r>
              <a:rPr lang="en-US" altLang="zh-CN" sz="2000" dirty="0"/>
              <a:t>TSOP (Thin Small Outline Package)</a:t>
            </a:r>
            <a:endParaRPr lang="en-US" altLang="zh-CN" sz="2000" dirty="0"/>
          </a:p>
          <a:p>
            <a:pPr lvl="2"/>
            <a:r>
              <a:rPr lang="zh-CN" altLang="en-US" sz="2000" dirty="0"/>
              <a:t>厚度</a:t>
            </a:r>
            <a:r>
              <a:rPr lang="en-US" altLang="zh-CN" sz="2000" dirty="0"/>
              <a:t>1.0mm </a:t>
            </a:r>
            <a:r>
              <a:rPr lang="zh-CN" altLang="en-US" sz="2000" dirty="0"/>
              <a:t>的矩形封装；</a:t>
            </a:r>
            <a:endParaRPr lang="zh-CN" altLang="en-US" sz="2000" dirty="0"/>
          </a:p>
          <a:p>
            <a:pPr lvl="2"/>
            <a:r>
              <a:rPr lang="zh-CN" altLang="en-US" sz="2000" dirty="0"/>
              <a:t>在芯片的周围做出引脚，采用表面安装技术</a:t>
            </a:r>
            <a:r>
              <a:rPr lang="en-US" altLang="zh-CN" sz="2000" dirty="0"/>
              <a:t>SMT</a:t>
            </a:r>
            <a:r>
              <a:rPr lang="zh-CN" altLang="en-US" sz="2000" dirty="0"/>
              <a:t>直接附着在</a:t>
            </a:r>
            <a:r>
              <a:rPr lang="en-US" altLang="zh-CN" sz="2000" dirty="0"/>
              <a:t>PCB</a:t>
            </a:r>
            <a:r>
              <a:rPr lang="zh-CN" altLang="en-US" sz="2000" dirty="0"/>
              <a:t>板的表面；</a:t>
            </a:r>
            <a:endParaRPr lang="zh-CN" altLang="en-US" sz="2000" dirty="0"/>
          </a:p>
          <a:p>
            <a:pPr lvl="2"/>
            <a:r>
              <a:rPr lang="en-US" altLang="zh-CN" sz="2000" dirty="0"/>
              <a:t>TSOP</a:t>
            </a:r>
            <a:r>
              <a:rPr lang="zh-CN" altLang="en-US" sz="2000" dirty="0"/>
              <a:t>封装外形尺寸时，寄生参数</a:t>
            </a:r>
            <a:r>
              <a:rPr lang="en-US" altLang="zh-CN" sz="2000" dirty="0"/>
              <a:t>(</a:t>
            </a:r>
            <a:r>
              <a:rPr lang="zh-CN" altLang="en-US" sz="2000" dirty="0"/>
              <a:t>电流大幅度变化时，引起输出电压扰动</a:t>
            </a:r>
            <a:r>
              <a:rPr lang="en-US" altLang="zh-CN" sz="2000" dirty="0"/>
              <a:t>) </a:t>
            </a:r>
            <a:r>
              <a:rPr lang="zh-CN" altLang="en-US" sz="2000" dirty="0"/>
              <a:t>减小，适合高频应用，操作方便，可靠性高。</a:t>
            </a:r>
            <a:endParaRPr lang="zh-CN" altLang="en-US" sz="2000" dirty="0"/>
          </a:p>
          <a:p>
            <a:pPr lvl="2"/>
            <a:r>
              <a:rPr lang="en-US" altLang="zh-CN" sz="2000" dirty="0"/>
              <a:t>TSOP</a:t>
            </a:r>
            <a:r>
              <a:rPr lang="zh-CN" altLang="en-US" sz="2000" dirty="0"/>
              <a:t>封装具有成品率高，价格便宜等优点，得到广泛应用。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2505074" y="4562474"/>
            <a:ext cx="4540251" cy="113506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5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实践作业（选作题）</a:t>
            </a:r>
            <a:endParaRPr lang="en-US" altLang="zh-CN" dirty="0"/>
          </a:p>
          <a:p>
            <a:pPr lvl="1"/>
            <a:r>
              <a:rPr lang="zh-CN" altLang="en-US" dirty="0"/>
              <a:t>熟悉硬件设计工具，基于微控制器设计一个简单的路灯控制电路，具有光强度传感器、路灯开关功能；</a:t>
            </a:r>
            <a:endParaRPr lang="en-US" altLang="zh-CN" dirty="0"/>
          </a:p>
          <a:p>
            <a:pPr lvl="1"/>
            <a:r>
              <a:rPr lang="zh-CN" altLang="en-US" dirty="0"/>
              <a:t>给出原理图、</a:t>
            </a:r>
            <a:r>
              <a:rPr lang="en-US" altLang="zh-CN" dirty="0"/>
              <a:t>PCB</a:t>
            </a:r>
            <a:r>
              <a:rPr lang="zh-CN" altLang="en-US" dirty="0"/>
              <a:t>，及相关说明；</a:t>
            </a:r>
            <a:endParaRPr lang="en-US" altLang="zh-CN" dirty="0"/>
          </a:p>
          <a:p>
            <a:pPr lvl="1"/>
            <a:r>
              <a:rPr lang="zh-CN" altLang="en-US" dirty="0"/>
              <a:t>列出元件表及参数。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3555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3726108-91A6-4899-AD41-276FF276D7E1}" type="slidenum">
              <a:rPr kumimoji="0" lang="en-US" altLang="zh-CN" sz="1400" b="0" smtClean="0">
                <a:solidFill>
                  <a:srgbClr val="FF99FF"/>
                </a:solidFill>
                <a:latin typeface="Arial" panose="020B0604020202020204" pitchFamily="34" charset="0"/>
              </a:rPr>
            </a:fld>
            <a:endParaRPr kumimoji="0" lang="en-US" altLang="zh-CN" sz="1400" b="0">
              <a:solidFill>
                <a:srgbClr val="FF99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40B-48FD-45C0-9C37-24627F0F7ED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25621" y="1407469"/>
            <a:ext cx="7969623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800" b="0" i="0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marL="742950" indent="-28575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just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塑料引线芯片载体封装</a:t>
            </a:r>
            <a:endParaRPr lang="zh-CN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2"/>
            <a:r>
              <a:rPr lang="en-US" altLang="zh-CN" sz="2000" dirty="0"/>
              <a:t>PLCC (Plastic Leaded Chip Carrier)</a:t>
            </a:r>
            <a:endParaRPr lang="en-US" altLang="zh-CN" sz="2000" dirty="0"/>
          </a:p>
          <a:p>
            <a:pPr lvl="2"/>
            <a:r>
              <a:rPr lang="zh-CN" altLang="en-US" sz="2000" dirty="0"/>
              <a:t>外形呈正方形，四周都有管脚，管角为</a:t>
            </a:r>
            <a:r>
              <a:rPr lang="en-US" altLang="zh-CN" sz="2000" dirty="0">
                <a:solidFill>
                  <a:srgbClr val="FFFF00"/>
                </a:solidFill>
              </a:rPr>
              <a:t>J</a:t>
            </a:r>
            <a:r>
              <a:rPr lang="zh-CN" altLang="en-US" sz="2000" dirty="0">
                <a:solidFill>
                  <a:srgbClr val="FFFF00"/>
                </a:solidFill>
              </a:rPr>
              <a:t>型</a:t>
            </a:r>
            <a:r>
              <a:rPr lang="zh-CN" altLang="en-US" sz="2000" dirty="0"/>
              <a:t>；</a:t>
            </a:r>
            <a:endParaRPr lang="zh-CN" altLang="en-US" sz="2000" dirty="0"/>
          </a:p>
          <a:p>
            <a:pPr lvl="2"/>
            <a:r>
              <a:rPr lang="zh-CN" altLang="en-US" sz="2000" dirty="0"/>
              <a:t>外形尺寸比</a:t>
            </a:r>
            <a:r>
              <a:rPr lang="en-US" altLang="zh-CN" sz="2000" dirty="0"/>
              <a:t>DIP</a:t>
            </a:r>
            <a:r>
              <a:rPr lang="zh-CN" altLang="en-US" sz="2000" dirty="0"/>
              <a:t>小；</a:t>
            </a:r>
            <a:endParaRPr lang="zh-CN" altLang="en-US" sz="2000" dirty="0"/>
          </a:p>
          <a:p>
            <a:pPr lvl="2"/>
            <a:r>
              <a:rPr lang="zh-CN" altLang="en-US" sz="2000" dirty="0"/>
              <a:t>主板（如</a:t>
            </a:r>
            <a:r>
              <a:rPr lang="en-US" altLang="zh-CN" sz="2000" dirty="0"/>
              <a:t>Intel</a:t>
            </a:r>
            <a:r>
              <a:rPr lang="zh-CN" altLang="en-US" sz="2000" dirty="0"/>
              <a:t>系列）的</a:t>
            </a:r>
            <a:r>
              <a:rPr lang="en-US" altLang="zh-CN" sz="2000" dirty="0"/>
              <a:t>BIOS</a:t>
            </a:r>
            <a:r>
              <a:rPr lang="zh-CN" altLang="en-US" sz="2000" dirty="0"/>
              <a:t>都采用该封装形式。 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906" y="4289257"/>
            <a:ext cx="6105525" cy="1606717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7444</Words>
  <Application>WPS 演示</Application>
  <PresentationFormat>全屏显示(4:3)</PresentationFormat>
  <Paragraphs>788</Paragraphs>
  <Slides>80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103" baseType="lpstr">
      <vt:lpstr>Arial</vt:lpstr>
      <vt:lpstr>SimSun</vt:lpstr>
      <vt:lpstr>Wingdings</vt:lpstr>
      <vt:lpstr>Wingdings 3</vt:lpstr>
      <vt:lpstr>Arial</vt:lpstr>
      <vt:lpstr>Times New Roman</vt:lpstr>
      <vt:lpstr>KaiTi</vt:lpstr>
      <vt:lpstr>Century Gothic</vt:lpstr>
      <vt:lpstr>Microsoft YaHei</vt:lpstr>
      <vt:lpstr>Arial Unicode MS</vt:lpstr>
      <vt:lpstr>Calibri</vt:lpstr>
      <vt:lpstr>SimHei</vt:lpstr>
      <vt:lpstr>宋体 (正文)</vt:lpstr>
      <vt:lpstr>Droid Sans</vt:lpstr>
      <vt:lpstr>Segoe Print</vt:lpstr>
      <vt:lpstr>楷体_GB2312</vt:lpstr>
      <vt:lpstr>NSimSun</vt:lpstr>
      <vt:lpstr>STXingkai</vt:lpstr>
      <vt:lpstr>Cambria Math</vt:lpstr>
      <vt:lpstr>標楷體</vt:lpstr>
      <vt:lpstr>DengXian</vt:lpstr>
      <vt:lpstr>PMingLiU</vt:lpstr>
      <vt:lpstr>离子</vt:lpstr>
      <vt:lpstr>嵌入式系统硬件基础</vt:lpstr>
      <vt:lpstr>PowerPoint 演示文稿</vt:lpstr>
      <vt:lpstr>2.1 硬件基础：基本概念、器件及原理 </vt:lpstr>
      <vt:lpstr>2.1 硬件基础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上拉电阻、下拉电阻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2.2 硬件组成：架构模型与核心逻辑、子系统</vt:lpstr>
      <vt:lpstr>2.2 硬件组成：架构模型与核心逻辑、子系统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 典型硬件形式</vt:lpstr>
      <vt:lpstr>2.3 典型硬件形式 </vt:lpstr>
      <vt:lpstr>PowerPoint 演示文稿</vt:lpstr>
      <vt:lpstr>PowerPoint 演示文稿</vt:lpstr>
      <vt:lpstr>PowerPoint 演示文稿</vt:lpstr>
      <vt:lpstr>PowerPoint 演示文稿</vt:lpstr>
      <vt:lpstr>2.4 硬件设计基本方法及实例分析 </vt:lpstr>
      <vt:lpstr>PowerPoint 演示文稿</vt:lpstr>
      <vt:lpstr>PowerPoint 演示文稿</vt:lpstr>
      <vt:lpstr>Protel 99 SE介绍</vt:lpstr>
      <vt:lpstr>Protel SE软件组成</vt:lpstr>
      <vt:lpstr>原理图绘制界面</vt:lpstr>
      <vt:lpstr>PCB板制作界面</vt:lpstr>
      <vt:lpstr>基本设计方法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设计示例1</vt:lpstr>
      <vt:lpstr>PowerPoint 演示文稿</vt:lpstr>
      <vt:lpstr>PowerPoint 演示文稿</vt:lpstr>
      <vt:lpstr>设计实例2：</vt:lpstr>
      <vt:lpstr>PowerPoint 演示文稿</vt:lpstr>
      <vt:lpstr>PowerPoint 演示文稿</vt:lpstr>
    </vt:vector>
  </TitlesOfParts>
  <Company>NPU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信息物理融合的智能车优先级 自适应协作模型与方法</dc:title>
  <dc:creator>Clement.ZHANG</dc:creator>
  <cp:lastModifiedBy>秋天</cp:lastModifiedBy>
  <cp:revision>312</cp:revision>
  <dcterms:created xsi:type="dcterms:W3CDTF">2016-12-27T01:48:00Z</dcterms:created>
  <dcterms:modified xsi:type="dcterms:W3CDTF">2025-05-19T00:33:26Z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89B1F43EFED64B92BEBD512695F2D760_12</vt:lpwstr>
  </property>
  <property fmtid="{D5CDD505-2E9C-101B-9397-08002B2CF9AE}" pid="3" name="KSOProductBuildVer">
    <vt:lpwstr>2052-12.1.0.21171</vt:lpwstr>
  </property>
</Properties>
</file>